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62" d="100"/>
          <a:sy n="62" d="100"/>
        </p:scale>
        <p:origin x="84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flip="none" rotWithShape="1">
          <a:gsLst>
            <a:gs pos="0">
              <a:srgbClr val="B1DDFF"/>
            </a:gs>
            <a:gs pos="100000">
              <a:srgbClr val="B1DDFF">
                <a:lumMod val="64000"/>
                <a:lumOff val="36000"/>
              </a:srgb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12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368300" ty="203200" sx="64000" sy="64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white"/>
                </a:solidFill>
              </a:rPr>
              <a:t>C</a:t>
            </a:r>
          </a:p>
        </p:txBody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bg2"/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bg2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2AED8E5B-0D98-4FE1-9B26-D1041E3A89F9}" type="datetimeFigureOut">
              <a:rPr lang="en-US" dirty="0"/>
              <a:t>11/5/2023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/>
          <a:lstStyle>
            <a:lvl1pPr algn="l">
              <a:defRPr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159CD-DA3A-463F-AFEF-A68838A6859B}" type="datetimeFigureOut">
              <a:rPr lang="en-US" dirty="0"/>
              <a:t>11/5/2023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2A925-E007-46C2-84AB-35EE10DCAD39}" type="datetimeFigureOut">
              <a:rPr lang="en-US" dirty="0"/>
              <a:t>11/5/2023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C2DCB-466C-4061-8D51-D3254DD77FA1}" type="datetimeFigureOut">
              <a:rPr lang="en-US" dirty="0"/>
              <a:t>11/5/2023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gradFill flip="none" rotWithShape="1">
          <a:gsLst>
            <a:gs pos="0">
              <a:schemeClr val="bg2">
                <a:tint val="80000"/>
                <a:shade val="100000"/>
                <a:satMod val="300000"/>
              </a:schemeClr>
            </a:gs>
            <a:gs pos="100000">
              <a:srgbClr val="B1DDFF">
                <a:lumMod val="64000"/>
                <a:lumOff val="36000"/>
              </a:srgb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12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368300" ty="203200" sx="64000" sy="64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white"/>
                </a:solidFill>
              </a:rPr>
              <a:t>C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bg2"/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600">
                <a:solidFill>
                  <a:schemeClr val="bg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8642357F-39F6-401C-9FF8-3072724998F3}" type="datetimeFigureOut">
              <a:rPr lang="en-US" dirty="0"/>
              <a:t>11/5/2023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/>
          <a:lstStyle>
            <a:lvl1pPr algn="l">
              <a:defRPr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DB09B-D413-414E-B13F-B1984CD8FF65}" type="datetimeFigureOut">
              <a:rPr lang="en-US" dirty="0"/>
              <a:t>11/5/2023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8F992-55E7-4B2D-A6F1-8C9243CBFE1B}" type="datetimeFigureOut">
              <a:rPr lang="en-US" dirty="0"/>
              <a:t>11/5/2023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98110-BAA6-4256-A2E5-BB66A47D2616}" type="datetimeFigureOut">
              <a:rPr lang="en-US" dirty="0"/>
              <a:t>11/5/2023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03892-3343-4E4E-B81B-70A099359AD2}" type="datetimeFigureOut">
              <a:rPr lang="en-US" dirty="0"/>
              <a:t>11/5/2023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32F85-D33A-46AF-9088-5A7400C1018E}" type="datetimeFigureOut">
              <a:rPr lang="en-US" dirty="0"/>
              <a:t>11/5/2023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rgbClr val="969696"/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ffectLst>
                  <a:outerShdw blurRad="12700" dist="381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3EB3A624-F501-46A9-B8CA-4949E24E27C8}" type="datetimeFigureOut">
              <a:rPr lang="en-US" dirty="0"/>
              <a:t>11/5/2023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 lang="en-US" sz="1000" kern="12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12700" dist="381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0C4D3C1-679D-44D8-8A9C-D402CE4EF569}" type="datetimeFigureOut">
              <a:rPr lang="en-US" dirty="0"/>
              <a:t>11/5/2023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14667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F95BA8-E120-35A5-54BC-47A50B3A839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Klausula</a:t>
            </a:r>
            <a:r>
              <a:rPr lang="en-US" dirty="0"/>
              <a:t> </a:t>
            </a:r>
            <a:r>
              <a:rPr lang="en-US" dirty="0" err="1"/>
              <a:t>baku</a:t>
            </a: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DD06B6-B32F-33E7-2001-A2FBEF7D5AD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SRI HIDAYANI, SH, </a:t>
            </a:r>
            <a:r>
              <a:rPr lang="en-US" dirty="0" err="1"/>
              <a:t>M.Hum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8709756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39B769-CDD2-8329-4A32-F2C06E3A8C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939" y="433953"/>
            <a:ext cx="11143281" cy="630781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Klausula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Eksonerasi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(Exemption Clause)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klausul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mengandung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kondisi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membatasi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menghapus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sekali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tanggung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jawab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semestinya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dibebankan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kepada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pihak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produsen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penyalur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penjual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Klausula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eksonerasi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klausul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berisi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pembatasan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pertanggungjawaban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pelaku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usaha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terhadap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resiko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kelalaian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mesti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ditanggungnya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Klausul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eksonerasi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dicantumkan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perjanjian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bilamana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satu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pihak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menghindarkan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memenuhi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kewajibannya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membayar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ganti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rugi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seluruhnya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terbatas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terjadi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karena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ingkar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janji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perbuatan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melawan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buNone/>
            </a:pP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sehingga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membebaskan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membatasi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tanggung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jawab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salah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satu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pihak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padahal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menurut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tanggung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jawab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mestinya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dibebankan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kepadanya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Klausul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eksonerasi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bisanya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dimuat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perjanjian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klausul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tambahan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atas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unsur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esensial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perjanjian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pada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umumnya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ditemukan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perjanjian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baku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Klausul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klausul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yangsangat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merugikan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konsumen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umumnya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memiliki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posisi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lemah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jika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dibandingkan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produsen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karena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beban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seharusnya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dipikul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oleh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produsen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adanya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klausul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menjadi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beban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konsumen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586999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382714B8-FDF7-EDDF-8997-20DFD1E1C4C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939" y="573437"/>
            <a:ext cx="11189776" cy="5858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01690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594960-ADDE-57A5-4184-95542F76DD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891738"/>
          </a:xfrm>
        </p:spPr>
        <p:txBody>
          <a:bodyPr/>
          <a:lstStyle/>
          <a:p>
            <a:r>
              <a:rPr lang="en-US" dirty="0"/>
              <a:t>PENGERTIAN KLAUSULA BAKU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B66C97-3028-8447-136C-7D19215F63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-ID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Klausula</a:t>
            </a:r>
            <a:r>
              <a:rPr lang="en-ID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digunakan</a:t>
            </a:r>
            <a:r>
              <a:rPr lang="en-ID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kontrak</a:t>
            </a:r>
            <a:r>
              <a:rPr lang="en-ID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kerja</a:t>
            </a:r>
            <a:r>
              <a:rPr lang="en-ID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sama</a:t>
            </a:r>
            <a:r>
              <a:rPr lang="en-ID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memperjelas</a:t>
            </a:r>
            <a:r>
              <a:rPr lang="en-ID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beberapa</a:t>
            </a:r>
            <a:r>
              <a:rPr lang="en-ID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poin</a:t>
            </a:r>
            <a:r>
              <a:rPr lang="en-ID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penting</a:t>
            </a:r>
            <a:r>
              <a:rPr lang="en-ID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seperti</a:t>
            </a:r>
            <a:r>
              <a:rPr lang="en-ID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upaya</a:t>
            </a:r>
            <a:r>
              <a:rPr lang="en-ID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penyelesaian</a:t>
            </a:r>
            <a:r>
              <a:rPr lang="en-ID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sengketa</a:t>
            </a:r>
            <a:r>
              <a:rPr lang="en-ID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pemutusan</a:t>
            </a:r>
            <a:r>
              <a:rPr lang="en-ID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hubungan</a:t>
            </a:r>
            <a:r>
              <a:rPr lang="en-ID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kerja</a:t>
            </a:r>
            <a:r>
              <a:rPr lang="en-ID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sama</a:t>
            </a:r>
            <a:r>
              <a:rPr lang="en-ID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hingga</a:t>
            </a:r>
            <a:r>
              <a:rPr lang="en-ID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ganti</a:t>
            </a:r>
            <a:r>
              <a:rPr lang="en-ID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rugi</a:t>
            </a:r>
            <a:r>
              <a:rPr lang="en-ID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permasalahan</a:t>
            </a:r>
            <a:r>
              <a:rPr lang="en-ID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Jika </a:t>
            </a:r>
            <a:r>
              <a:rPr lang="en-ID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kontrak</a:t>
            </a:r>
            <a:r>
              <a:rPr lang="en-ID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dibuat</a:t>
            </a:r>
            <a:r>
              <a:rPr lang="en-ID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sepihak</a:t>
            </a:r>
            <a:r>
              <a:rPr lang="en-ID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menggunakan</a:t>
            </a:r>
            <a:r>
              <a:rPr lang="en-ID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klausula</a:t>
            </a:r>
            <a:r>
              <a:rPr lang="en-ID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baku</a:t>
            </a:r>
            <a:r>
              <a:rPr lang="en-ID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maka</a:t>
            </a:r>
            <a:r>
              <a:rPr lang="en-ID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Anda </a:t>
            </a:r>
            <a:r>
              <a:rPr lang="en-ID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wajib</a:t>
            </a:r>
            <a:r>
              <a:rPr lang="en-ID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mengikutinya</a:t>
            </a:r>
            <a:r>
              <a:rPr lang="en-ID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12525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F16381-D59A-298E-B446-25A8BA9621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6942" y="526942"/>
            <a:ext cx="11065790" cy="5508098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60000"/>
              </a:lnSpc>
              <a:buNone/>
            </a:pPr>
            <a:r>
              <a:rPr lang="en-ID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Berdasarkan</a:t>
            </a:r>
            <a:r>
              <a:rPr lang="en-ID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Undang-Undang</a:t>
            </a:r>
            <a:r>
              <a:rPr lang="en-ID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No. 8 </a:t>
            </a:r>
            <a:r>
              <a:rPr lang="en-ID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Tahun</a:t>
            </a:r>
            <a:r>
              <a:rPr lang="en-ID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1999 </a:t>
            </a:r>
            <a:r>
              <a:rPr lang="en-ID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Tentang</a:t>
            </a:r>
            <a:r>
              <a:rPr lang="en-ID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Perlindungan</a:t>
            </a:r>
            <a:r>
              <a:rPr lang="en-ID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Konsumen</a:t>
            </a:r>
            <a:r>
              <a:rPr lang="en-ID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Pasal</a:t>
            </a:r>
            <a:r>
              <a:rPr lang="en-ID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ID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ayat</a:t>
            </a:r>
            <a:r>
              <a:rPr lang="en-ID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10, </a:t>
            </a:r>
            <a:r>
              <a:rPr lang="en-US" sz="2800" dirty="0" err="1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klausa</a:t>
            </a:r>
            <a:r>
              <a:rPr lang="en-US" sz="2800" dirty="0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baku</a:t>
            </a:r>
            <a:r>
              <a:rPr lang="en-US" sz="2800" dirty="0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adalah</a:t>
            </a:r>
            <a:r>
              <a:rPr lang="en-US" sz="2800" dirty="0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setiap</a:t>
            </a:r>
            <a:r>
              <a:rPr lang="en-US" sz="2800" dirty="0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aturan</a:t>
            </a:r>
            <a:r>
              <a:rPr lang="en-US" sz="2800" dirty="0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atau</a:t>
            </a:r>
            <a:r>
              <a:rPr lang="en-US" sz="2800" dirty="0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ketentuan</a:t>
            </a:r>
            <a:r>
              <a:rPr lang="en-US" sz="2800" dirty="0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 dan </a:t>
            </a:r>
            <a:r>
              <a:rPr lang="en-US" sz="2800" dirty="0" err="1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syarat-syarat</a:t>
            </a:r>
            <a:r>
              <a:rPr lang="en-US" sz="2800" dirty="0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 yang </a:t>
            </a:r>
            <a:r>
              <a:rPr lang="en-US" sz="2800" dirty="0" err="1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telah</a:t>
            </a:r>
            <a:r>
              <a:rPr lang="en-US" sz="2800" dirty="0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dipersiapkan</a:t>
            </a:r>
            <a:r>
              <a:rPr lang="en-US" sz="2800" dirty="0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 dan </a:t>
            </a:r>
            <a:r>
              <a:rPr lang="en-US" sz="2800" dirty="0" err="1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ditetapkan</a:t>
            </a:r>
            <a:r>
              <a:rPr lang="en-US" sz="2800" dirty="0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terlebih</a:t>
            </a:r>
            <a:r>
              <a:rPr lang="en-US" sz="2800" dirty="0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dahulu</a:t>
            </a:r>
            <a:r>
              <a:rPr lang="en-US" sz="2800" dirty="0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secara</a:t>
            </a:r>
            <a:r>
              <a:rPr lang="en-US" sz="2800" dirty="0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sepihak</a:t>
            </a:r>
            <a:r>
              <a:rPr lang="en-US" sz="2800" dirty="0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 oleh </a:t>
            </a:r>
            <a:r>
              <a:rPr lang="en-US" sz="2800" dirty="0" err="1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pelaku</a:t>
            </a:r>
            <a:r>
              <a:rPr lang="en-US" sz="2800" dirty="0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usaha</a:t>
            </a:r>
            <a:r>
              <a:rPr lang="en-US" sz="2800" dirty="0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 yang </a:t>
            </a:r>
            <a:r>
              <a:rPr lang="en-US" sz="2800" dirty="0" err="1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dituangkan</a:t>
            </a:r>
            <a:r>
              <a:rPr lang="en-US" sz="2800" dirty="0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dalam</a:t>
            </a:r>
            <a:r>
              <a:rPr lang="en-US" sz="2800" dirty="0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suatu</a:t>
            </a:r>
            <a:r>
              <a:rPr lang="en-US" sz="2800" dirty="0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dokumen</a:t>
            </a:r>
            <a:r>
              <a:rPr lang="en-US" sz="2800" dirty="0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 dan/</a:t>
            </a:r>
            <a:r>
              <a:rPr lang="en-US" sz="2800" dirty="0" err="1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atau</a:t>
            </a:r>
            <a:r>
              <a:rPr lang="en-US" sz="2800" dirty="0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perjanjian</a:t>
            </a:r>
            <a:r>
              <a:rPr lang="en-US" sz="2800" dirty="0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 yang </a:t>
            </a:r>
            <a:r>
              <a:rPr lang="en-US" sz="2800" dirty="0" err="1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mengikat</a:t>
            </a:r>
            <a:r>
              <a:rPr lang="en-US" sz="2800" dirty="0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 dan </a:t>
            </a:r>
            <a:r>
              <a:rPr lang="en-US" sz="2800" dirty="0" err="1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wajib</a:t>
            </a:r>
            <a:r>
              <a:rPr lang="en-US" sz="2800" dirty="0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dipenuhi</a:t>
            </a:r>
            <a:r>
              <a:rPr lang="en-US" sz="2800" dirty="0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 oleh </a:t>
            </a:r>
            <a:r>
              <a:rPr lang="en-US" sz="2800" dirty="0" err="1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konsumen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ID" sz="3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Ketentuan</a:t>
            </a:r>
            <a:r>
              <a:rPr lang="en-ID" sz="3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3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biasanya</a:t>
            </a:r>
            <a:r>
              <a:rPr lang="en-ID" sz="3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diberikan</a:t>
            </a:r>
            <a:r>
              <a:rPr lang="en-ID" sz="3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oleh </a:t>
            </a:r>
            <a:r>
              <a:rPr lang="en-ID" sz="3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pelaku</a:t>
            </a:r>
            <a:r>
              <a:rPr lang="en-ID" sz="3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usaha</a:t>
            </a:r>
            <a:r>
              <a:rPr lang="en-ID" sz="3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ID" sz="3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antaranya</a:t>
            </a:r>
            <a:r>
              <a:rPr lang="en-ID" sz="3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masalah</a:t>
            </a:r>
            <a:r>
              <a:rPr lang="en-ID" sz="3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pembayaran</a:t>
            </a:r>
            <a:r>
              <a:rPr lang="en-ID" sz="3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proses </a:t>
            </a:r>
            <a:r>
              <a:rPr lang="en-ID" sz="3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pengiriman</a:t>
            </a:r>
            <a:r>
              <a:rPr lang="en-ID" sz="3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3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cara</a:t>
            </a:r>
            <a:r>
              <a:rPr lang="en-ID" sz="3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klaim</a:t>
            </a:r>
            <a:r>
              <a:rPr lang="en-ID" sz="3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asuransi</a:t>
            </a:r>
            <a:r>
              <a:rPr lang="en-ID" sz="3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3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poin-poin</a:t>
            </a:r>
            <a:r>
              <a:rPr lang="en-ID" sz="3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penting</a:t>
            </a:r>
            <a:r>
              <a:rPr lang="en-ID" sz="3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lainnya</a:t>
            </a:r>
            <a:r>
              <a:rPr lang="en-ID" sz="3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Jadi </a:t>
            </a:r>
            <a:r>
              <a:rPr lang="en-ID" sz="3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3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memahami</a:t>
            </a:r>
            <a:r>
              <a:rPr lang="en-ID" sz="3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apa</a:t>
            </a:r>
            <a:r>
              <a:rPr lang="en-ID" sz="3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itu</a:t>
            </a:r>
            <a:r>
              <a:rPr lang="en-ID" sz="3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klausula</a:t>
            </a:r>
            <a:r>
              <a:rPr lang="en-ID" sz="3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baku</a:t>
            </a:r>
            <a:r>
              <a:rPr lang="en-ID" sz="3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Anda </a:t>
            </a:r>
            <a:r>
              <a:rPr lang="en-ID" sz="3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bisa</a:t>
            </a:r>
            <a:r>
              <a:rPr lang="en-ID" sz="3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memahami</a:t>
            </a:r>
            <a:r>
              <a:rPr lang="en-ID" sz="3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kewajiban</a:t>
            </a:r>
            <a:r>
              <a:rPr lang="en-ID" sz="3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3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harusnya</a:t>
            </a:r>
            <a:r>
              <a:rPr lang="en-ID" sz="3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dilakukan</a:t>
            </a:r>
            <a:r>
              <a:rPr lang="en-ID" sz="3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ID" sz="3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konsumen</a:t>
            </a:r>
            <a:r>
              <a:rPr lang="en-ID" sz="3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3225377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7015C5-1BD4-DA1B-F038-9CA1B0C233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4949" y="681925"/>
            <a:ext cx="11143282" cy="5353115"/>
          </a:xfrm>
        </p:spPr>
        <p:txBody>
          <a:bodyPr>
            <a:normAutofit fontScale="925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ID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ID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konsumen</a:t>
            </a:r>
            <a:r>
              <a:rPr lang="en-ID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Anda </a:t>
            </a:r>
            <a:r>
              <a:rPr lang="en-ID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harus</a:t>
            </a:r>
            <a:r>
              <a:rPr lang="en-ID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memahami</a:t>
            </a:r>
            <a:r>
              <a:rPr lang="en-ID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isi</a:t>
            </a:r>
            <a:r>
              <a:rPr lang="en-ID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kontraknya</a:t>
            </a:r>
            <a:r>
              <a:rPr lang="en-ID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agar </a:t>
            </a:r>
            <a:r>
              <a:rPr lang="en-ID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terjalin</a:t>
            </a:r>
            <a:r>
              <a:rPr lang="en-ID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hubungan</a:t>
            </a:r>
            <a:r>
              <a:rPr lang="en-ID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kerja</a:t>
            </a:r>
            <a:r>
              <a:rPr lang="en-ID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sama</a:t>
            </a:r>
            <a:r>
              <a:rPr lang="en-ID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baik</a:t>
            </a:r>
            <a:r>
              <a:rPr lang="en-ID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Hukum </a:t>
            </a:r>
            <a:r>
              <a:rPr lang="en-ID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Perlindungan</a:t>
            </a:r>
            <a:r>
              <a:rPr lang="en-ID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Konsumen</a:t>
            </a:r>
            <a:r>
              <a:rPr lang="en-ID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dibuat</a:t>
            </a:r>
            <a:r>
              <a:rPr lang="en-ID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meningkatkan</a:t>
            </a:r>
            <a:r>
              <a:rPr lang="en-ID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jaminan</a:t>
            </a:r>
            <a:r>
              <a:rPr lang="en-ID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keamanan</a:t>
            </a:r>
            <a:r>
              <a:rPr lang="en-ID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keadilan</a:t>
            </a:r>
            <a:r>
              <a:rPr lang="en-ID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kesetaraan</a:t>
            </a:r>
            <a:r>
              <a:rPr lang="en-ID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antara</a:t>
            </a:r>
            <a:r>
              <a:rPr lang="en-ID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pelaku</a:t>
            </a:r>
            <a:r>
              <a:rPr lang="en-ID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usaha</a:t>
            </a:r>
            <a:r>
              <a:rPr lang="en-ID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pihak</a:t>
            </a:r>
            <a:r>
              <a:rPr lang="en-ID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konsumen</a:t>
            </a:r>
            <a:r>
              <a:rPr lang="en-ID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melalui</a:t>
            </a:r>
            <a:r>
              <a:rPr lang="en-ID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kontrak</a:t>
            </a:r>
            <a:r>
              <a:rPr lang="en-ID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perjanjian</a:t>
            </a:r>
            <a:r>
              <a:rPr lang="en-ID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ID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Konsumen</a:t>
            </a:r>
            <a:r>
              <a:rPr lang="en-ID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wajib</a:t>
            </a:r>
            <a:r>
              <a:rPr lang="en-ID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menaati</a:t>
            </a:r>
            <a:r>
              <a:rPr lang="en-ID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klausula</a:t>
            </a:r>
            <a:r>
              <a:rPr lang="en-ID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sudah</a:t>
            </a:r>
            <a:r>
              <a:rPr lang="en-ID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ditetapkan</a:t>
            </a:r>
            <a:r>
              <a:rPr lang="en-ID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oleh </a:t>
            </a:r>
            <a:r>
              <a:rPr lang="en-ID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pelaku</a:t>
            </a:r>
            <a:r>
              <a:rPr lang="en-ID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usaha</a:t>
            </a:r>
            <a:r>
              <a:rPr lang="en-ID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ID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penyedia</a:t>
            </a:r>
            <a:r>
              <a:rPr lang="en-ID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jasa</a:t>
            </a:r>
            <a:r>
              <a:rPr lang="en-ID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tanpa</a:t>
            </a:r>
            <a:r>
              <a:rPr lang="en-ID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terkecuali</a:t>
            </a:r>
            <a:r>
              <a:rPr lang="en-ID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ID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Klausula</a:t>
            </a:r>
            <a:r>
              <a:rPr lang="en-ID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baku</a:t>
            </a:r>
            <a:r>
              <a:rPr lang="en-ID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kontrak</a:t>
            </a:r>
            <a:r>
              <a:rPr lang="en-ID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bisnis</a:t>
            </a:r>
            <a:r>
              <a:rPr lang="en-ID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hukumnya</a:t>
            </a:r>
            <a:r>
              <a:rPr lang="en-ID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mutlak</a:t>
            </a:r>
            <a:r>
              <a:rPr lang="en-ID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jika</a:t>
            </a:r>
            <a:r>
              <a:rPr lang="en-ID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kedua</a:t>
            </a:r>
            <a:r>
              <a:rPr lang="en-ID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pihak</a:t>
            </a:r>
            <a:r>
              <a:rPr lang="en-ID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ID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sudah</a:t>
            </a:r>
            <a:r>
              <a:rPr lang="en-ID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menyetujuinya</a:t>
            </a:r>
            <a:r>
              <a:rPr lang="en-ID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ID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Ketentuan</a:t>
            </a:r>
            <a:r>
              <a:rPr lang="en-ID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kontrak</a:t>
            </a:r>
            <a:r>
              <a:rPr lang="en-ID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ID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bisa</a:t>
            </a:r>
            <a:r>
              <a:rPr lang="en-ID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diubah</a:t>
            </a:r>
            <a:r>
              <a:rPr lang="en-ID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ID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direvisi</a:t>
            </a:r>
            <a:r>
              <a:rPr lang="en-ID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ketika</a:t>
            </a:r>
            <a:r>
              <a:rPr lang="en-ID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sudah</a:t>
            </a:r>
            <a:r>
              <a:rPr lang="en-ID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disetujui</a:t>
            </a:r>
            <a:r>
              <a:rPr lang="en-ID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ID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Oleh </a:t>
            </a:r>
            <a:r>
              <a:rPr lang="en-ID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sebab</a:t>
            </a:r>
            <a:r>
              <a:rPr lang="en-ID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itu</a:t>
            </a:r>
            <a:r>
              <a:rPr lang="en-ID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pahami</a:t>
            </a:r>
            <a:r>
              <a:rPr lang="en-ID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apa</a:t>
            </a:r>
            <a:r>
              <a:rPr lang="en-ID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itu</a:t>
            </a:r>
            <a:r>
              <a:rPr lang="en-ID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klausula</a:t>
            </a:r>
            <a:r>
              <a:rPr lang="en-ID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baku</a:t>
            </a:r>
            <a:r>
              <a:rPr lang="en-ID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ID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sekarang</a:t>
            </a:r>
            <a:r>
              <a:rPr lang="en-ID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agar Anda </a:t>
            </a:r>
            <a:r>
              <a:rPr lang="en-ID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tahu</a:t>
            </a:r>
            <a:r>
              <a:rPr lang="en-ID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kondisi</a:t>
            </a:r>
            <a:r>
              <a:rPr lang="en-ID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kontrak</a:t>
            </a:r>
            <a:r>
              <a:rPr lang="en-ID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diberikan</a:t>
            </a:r>
            <a:r>
              <a:rPr lang="en-ID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oleh </a:t>
            </a:r>
            <a:r>
              <a:rPr lang="en-ID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pelaku</a:t>
            </a:r>
            <a:r>
              <a:rPr lang="en-ID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usaha</a:t>
            </a:r>
            <a:r>
              <a:rPr lang="en-ID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Jika </a:t>
            </a:r>
            <a:r>
              <a:rPr lang="en-ID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ID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diperhatikan</a:t>
            </a:r>
            <a:r>
              <a:rPr lang="en-ID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seksama</a:t>
            </a:r>
            <a:r>
              <a:rPr lang="en-ID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Anda </a:t>
            </a:r>
            <a:r>
              <a:rPr lang="en-ID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bisa</a:t>
            </a:r>
            <a:r>
              <a:rPr lang="en-ID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mendapatkan</a:t>
            </a:r>
            <a:r>
              <a:rPr lang="en-ID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kerugian</a:t>
            </a:r>
            <a:r>
              <a:rPr lang="en-ID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besar</a:t>
            </a:r>
            <a:r>
              <a:rPr lang="en-ID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karena</a:t>
            </a:r>
            <a:r>
              <a:rPr lang="en-ID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klausul</a:t>
            </a:r>
            <a:r>
              <a:rPr lang="en-ID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baku</a:t>
            </a:r>
            <a:r>
              <a:rPr lang="en-ID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sudah</a:t>
            </a:r>
            <a:r>
              <a:rPr lang="en-ID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disetujui</a:t>
            </a:r>
            <a:r>
              <a:rPr lang="en-ID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selama</a:t>
            </a:r>
            <a:r>
              <a:rPr lang="en-ID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masa </a:t>
            </a:r>
            <a:r>
              <a:rPr lang="en-ID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perundingan</a:t>
            </a:r>
            <a:r>
              <a:rPr lang="en-ID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berlangsung</a:t>
            </a:r>
            <a:r>
              <a:rPr lang="en-ID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n-ID" sz="24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endParaRPr lang="en-ID" sz="24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6891827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BC03AA-18E8-EF7E-4BED-C310A9FD7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800" dirty="0" err="1">
                <a:effectLst/>
              </a:rPr>
              <a:t>Pengertian</a:t>
            </a:r>
            <a:r>
              <a:rPr lang="en-US" sz="4800" dirty="0">
                <a:effectLst/>
              </a:rPr>
              <a:t> </a:t>
            </a:r>
            <a:r>
              <a:rPr lang="en-US" sz="4800" dirty="0" err="1">
                <a:effectLst/>
              </a:rPr>
              <a:t>Klausula</a:t>
            </a:r>
            <a:r>
              <a:rPr lang="en-US" sz="4800" dirty="0">
                <a:effectLst/>
              </a:rPr>
              <a:t> Baku </a:t>
            </a:r>
            <a:r>
              <a:rPr lang="en-US" sz="4800" dirty="0" err="1">
                <a:effectLst/>
              </a:rPr>
              <a:t>Menurut</a:t>
            </a:r>
            <a:r>
              <a:rPr lang="en-US" sz="4800" dirty="0">
                <a:effectLst/>
              </a:rPr>
              <a:t> Para Ahli: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7A2108-E4C4-4637-0B1E-2D5FC400E3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433" y="2103120"/>
            <a:ext cx="11019295" cy="4112286"/>
          </a:xfrm>
        </p:spPr>
        <p:txBody>
          <a:bodyPr/>
          <a:lstStyle/>
          <a:p>
            <a:pPr marL="342900" indent="-342900" algn="just">
              <a:buFont typeface="+mj-lt"/>
              <a:buAutoNum type="arabicPeriod"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Menurut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Abdul Kadir Muhammad,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istilah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perjanjian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baku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dialih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bahasakan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istilah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dikenal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bahasa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Belanda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yaitu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“standard contract”. Kata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baku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standar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artinya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tolak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ukur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dipakai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patokan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pedoman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setiap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konsumen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mengadakan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hubungan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pengusaha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yang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dibakukan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perjanjian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baku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ialah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meliputi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model,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rumusan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dan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ukuran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4076840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891BCC-0C58-9618-073A-2750DBB210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8936" y="619932"/>
            <a:ext cx="11174278" cy="5415108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Menurut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Sluitjer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mengatakan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bahwa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perjanjian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baku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bukan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perjanjian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sebab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kedudukan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pengusaha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perjanjian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itu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seperti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pembentuk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Undang-Undang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swasta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legio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particuliere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wetgever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Syarat-syarat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ditentukan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pengusaha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perjanjian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itu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undang-undang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bukan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perjanjian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sebab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kedudukan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pengusaha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perjanjian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itu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seperti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pembentuk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Undang-Undang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swasta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legio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particuliere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wetgever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Syarat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ditentukan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pengusaha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perjanjian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itu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Undang-Undang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bukan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perjanjian</a:t>
            </a:r>
            <a:r>
              <a:rPr lang="en-US" sz="2600" dirty="0">
                <a:latin typeface="Times New Roman" panose="02020603050405020304" pitchFamily="18" charset="0"/>
                <a:cs typeface="Times New Roman" pitchFamily="18" charset="0"/>
              </a:rPr>
              <a:t>. 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itchFamily="18" charset="0"/>
              </a:rPr>
              <a:t>3. </a:t>
            </a:r>
            <a:r>
              <a:rPr lang="en-US" sz="2600" dirty="0" err="1">
                <a:latin typeface="Times New Roman" panose="02020603050405020304" pitchFamily="18" charset="0"/>
                <a:cs typeface="Times New Roman" pitchFamily="18" charset="0"/>
              </a:rPr>
              <a:t>Menurut</a:t>
            </a:r>
            <a:r>
              <a:rPr lang="en-US" sz="2600" dirty="0">
                <a:latin typeface="Times New Roman" panose="02020603050405020304" pitchFamily="18" charset="0"/>
                <a:cs typeface="Times New Roman" pitchFamily="18" charset="0"/>
              </a:rPr>
              <a:t> Mariam </a:t>
            </a:r>
            <a:r>
              <a:rPr lang="en-US" sz="2600" dirty="0" err="1">
                <a:latin typeface="Times New Roman" panose="02020603050405020304" pitchFamily="18" charset="0"/>
                <a:cs typeface="Times New Roman" pitchFamily="18" charset="0"/>
              </a:rPr>
              <a:t>Darus</a:t>
            </a:r>
            <a:r>
              <a:rPr lang="en-US" sz="26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itchFamily="18" charset="0"/>
              </a:rPr>
              <a:t>Badrulzaman</a:t>
            </a:r>
            <a:r>
              <a:rPr lang="en-US" sz="26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itchFamily="18" charset="0"/>
              </a:rPr>
              <a:t>perjanjian</a:t>
            </a:r>
            <a:r>
              <a:rPr lang="en-US" sz="26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itchFamily="18" charset="0"/>
              </a:rPr>
              <a:t>standar</a:t>
            </a:r>
            <a:r>
              <a:rPr lang="en-US" sz="26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itchFamily="18" charset="0"/>
              </a:rPr>
              <a:t>yaitu</a:t>
            </a:r>
            <a:r>
              <a:rPr lang="en-US" sz="26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itchFamily="18" charset="0"/>
              </a:rPr>
              <a:t>perjanjian</a:t>
            </a:r>
            <a:r>
              <a:rPr lang="en-US" sz="2600" dirty="0">
                <a:latin typeface="Times New Roman" panose="02020603050405020304" pitchFamily="18" charset="0"/>
                <a:cs typeface="Times New Roman" pitchFamily="18" charset="0"/>
              </a:rPr>
              <a:t> yang </a:t>
            </a:r>
            <a:r>
              <a:rPr lang="en-US" sz="2600" dirty="0" err="1">
                <a:latin typeface="Times New Roman" panose="02020603050405020304" pitchFamily="18" charset="0"/>
                <a:cs typeface="Times New Roman" pitchFamily="18" charset="0"/>
              </a:rPr>
              <a:t>isinya</a:t>
            </a:r>
            <a:r>
              <a:rPr lang="en-US" sz="26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itchFamily="18" charset="0"/>
              </a:rPr>
              <a:t>dibakukan</a:t>
            </a:r>
            <a:r>
              <a:rPr lang="en-US" sz="2600" dirty="0">
                <a:latin typeface="Times New Roman" panose="02020603050405020304" pitchFamily="18" charset="0"/>
                <a:cs typeface="Times New Roman" pitchFamily="18" charset="0"/>
              </a:rPr>
              <a:t> dan </a:t>
            </a:r>
            <a:r>
              <a:rPr lang="en-US" sz="2600" dirty="0" err="1">
                <a:latin typeface="Times New Roman" panose="02020603050405020304" pitchFamily="18" charset="0"/>
                <a:cs typeface="Times New Roman" pitchFamily="18" charset="0"/>
              </a:rPr>
              <a:t>dituangkan</a:t>
            </a:r>
            <a:r>
              <a:rPr lang="en-US" sz="26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itchFamily="18" charset="0"/>
              </a:rPr>
              <a:t>dalam</a:t>
            </a:r>
            <a:r>
              <a:rPr lang="en-US" sz="26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itchFamily="18" charset="0"/>
              </a:rPr>
              <a:t>bentuk</a:t>
            </a:r>
            <a:r>
              <a:rPr lang="en-US" sz="26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itchFamily="18" charset="0"/>
              </a:rPr>
              <a:t>formulir</a:t>
            </a:r>
            <a:r>
              <a:rPr lang="en-US" sz="2600" dirty="0">
                <a:latin typeface="Times New Roman" panose="02020603050405020304" pitchFamily="18" charset="0"/>
                <a:cs typeface="Times New Roman" pitchFamily="18" charset="0"/>
              </a:rPr>
              <a:t>. </a:t>
            </a:r>
            <a:r>
              <a:rPr lang="en-US" sz="2600" dirty="0" err="1">
                <a:latin typeface="Times New Roman" panose="02020603050405020304" pitchFamily="18" charset="0"/>
                <a:cs typeface="Times New Roman" pitchFamily="18" charset="0"/>
              </a:rPr>
              <a:t>Ia</a:t>
            </a:r>
            <a:r>
              <a:rPr lang="en-US" sz="26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itchFamily="18" charset="0"/>
              </a:rPr>
              <a:t>menyimpulkan</a:t>
            </a:r>
            <a:r>
              <a:rPr lang="en-US" sz="26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itchFamily="18" charset="0"/>
              </a:rPr>
              <a:t>bahwa</a:t>
            </a:r>
            <a:r>
              <a:rPr lang="en-US" sz="26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itchFamily="18" charset="0"/>
              </a:rPr>
              <a:t>perjanjian</a:t>
            </a:r>
            <a:r>
              <a:rPr lang="en-US" sz="26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itchFamily="18" charset="0"/>
              </a:rPr>
              <a:t>standar</a:t>
            </a:r>
            <a:r>
              <a:rPr lang="en-US" sz="26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itchFamily="18" charset="0"/>
              </a:rPr>
              <a:t>itu</a:t>
            </a:r>
            <a:r>
              <a:rPr lang="en-US" sz="26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itchFamily="18" charset="0"/>
              </a:rPr>
              <a:t>bertentangan</a:t>
            </a:r>
            <a:r>
              <a:rPr lang="en-US" sz="2600" dirty="0">
                <a:latin typeface="Times New Roman" panose="02020603050405020304" pitchFamily="18" charset="0"/>
                <a:cs typeface="Times New Roman" pitchFamily="18" charset="0"/>
              </a:rPr>
              <a:t>  </a:t>
            </a:r>
            <a:r>
              <a:rPr lang="en-US" sz="2600" dirty="0" err="1">
                <a:latin typeface="Times New Roman" panose="02020603050405020304" pitchFamily="18" charset="0"/>
                <a:cs typeface="Times New Roman" pitchFamily="18" charset="0"/>
              </a:rPr>
              <a:t>dengan</a:t>
            </a:r>
            <a:r>
              <a:rPr lang="en-US" sz="26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itchFamily="18" charset="0"/>
              </a:rPr>
              <a:t>asas</a:t>
            </a:r>
            <a:r>
              <a:rPr lang="en-US" sz="26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itchFamily="18" charset="0"/>
              </a:rPr>
              <a:t>kebebasan</a:t>
            </a:r>
            <a:r>
              <a:rPr lang="en-US" sz="26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itchFamily="18" charset="0"/>
              </a:rPr>
              <a:t>berkontrak</a:t>
            </a:r>
            <a:r>
              <a:rPr lang="en-US" sz="2600" dirty="0">
                <a:latin typeface="Times New Roman" panose="02020603050405020304" pitchFamily="18" charset="0"/>
                <a:cs typeface="Times New Roman" pitchFamily="18" charset="0"/>
              </a:rPr>
              <a:t> yang </a:t>
            </a:r>
            <a:r>
              <a:rPr lang="en-US" sz="2600" dirty="0" err="1">
                <a:latin typeface="Times New Roman" panose="02020603050405020304" pitchFamily="18" charset="0"/>
                <a:cs typeface="Times New Roman" pitchFamily="18" charset="0"/>
              </a:rPr>
              <a:t>bertanggung</a:t>
            </a:r>
            <a:r>
              <a:rPr lang="en-US" sz="26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itchFamily="18" charset="0"/>
              </a:rPr>
              <a:t>jawab</a:t>
            </a:r>
            <a:r>
              <a:rPr lang="en-US" sz="2600" dirty="0">
                <a:latin typeface="Times New Roman" panose="02020603050405020304" pitchFamily="18" charset="0"/>
                <a:cs typeface="Times New Roman" pitchFamily="18" charset="0"/>
              </a:rPr>
              <a:t>. </a:t>
            </a:r>
            <a:r>
              <a:rPr lang="en-US" sz="2600" dirty="0" err="1">
                <a:latin typeface="Times New Roman" panose="02020603050405020304" pitchFamily="18" charset="0"/>
                <a:cs typeface="Times New Roman" pitchFamily="18" charset="0"/>
              </a:rPr>
              <a:t>Terlebih-lebih</a:t>
            </a:r>
            <a:r>
              <a:rPr lang="en-US" sz="26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itchFamily="18" charset="0"/>
              </a:rPr>
              <a:t>lagi</a:t>
            </a:r>
            <a:r>
              <a:rPr lang="en-US" sz="26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itchFamily="18" charset="0"/>
              </a:rPr>
              <a:t>ditinjau</a:t>
            </a:r>
            <a:r>
              <a:rPr lang="en-US" sz="26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itchFamily="18" charset="0"/>
              </a:rPr>
              <a:t>dari</a:t>
            </a:r>
            <a:r>
              <a:rPr lang="en-US" sz="26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itchFamily="18" charset="0"/>
              </a:rPr>
              <a:t>asas-asas</a:t>
            </a:r>
            <a:r>
              <a:rPr lang="en-US" sz="26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itchFamily="18" charset="0"/>
              </a:rPr>
              <a:t>hukum</a:t>
            </a:r>
            <a:r>
              <a:rPr lang="en-US" sz="26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itchFamily="18" charset="0"/>
              </a:rPr>
              <a:t>nasional</a:t>
            </a:r>
            <a:r>
              <a:rPr lang="en-US" sz="2600" dirty="0"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itchFamily="18" charset="0"/>
              </a:rPr>
              <a:t>dimana</a:t>
            </a:r>
            <a:r>
              <a:rPr lang="en-US" sz="26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itchFamily="18" charset="0"/>
              </a:rPr>
              <a:t>akhirnya</a:t>
            </a:r>
            <a:r>
              <a:rPr lang="en-US" sz="26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itchFamily="18" charset="0"/>
              </a:rPr>
              <a:t>kepentingan</a:t>
            </a:r>
            <a:r>
              <a:rPr lang="en-US" sz="26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itchFamily="18" charset="0"/>
              </a:rPr>
              <a:t>masyarakatlah</a:t>
            </a:r>
            <a:r>
              <a:rPr lang="en-US" sz="2600" dirty="0">
                <a:latin typeface="Times New Roman" panose="02020603050405020304" pitchFamily="18" charset="0"/>
                <a:cs typeface="Times New Roman" pitchFamily="18" charset="0"/>
              </a:rPr>
              <a:t> yang </a:t>
            </a:r>
            <a:r>
              <a:rPr lang="en-US" sz="2600" dirty="0" err="1">
                <a:latin typeface="Times New Roman" panose="02020603050405020304" pitchFamily="18" charset="0"/>
                <a:cs typeface="Times New Roman" pitchFamily="18" charset="0"/>
              </a:rPr>
              <a:t>lebih</a:t>
            </a:r>
            <a:r>
              <a:rPr lang="en-US" sz="26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itchFamily="18" charset="0"/>
              </a:rPr>
              <a:t>didahulukan</a:t>
            </a:r>
            <a:r>
              <a:rPr lang="en-US" sz="2600" dirty="0">
                <a:latin typeface="Times New Roman" panose="02020603050405020304" pitchFamily="18" charset="0"/>
                <a:cs typeface="Times New Roman" pitchFamily="18" charset="0"/>
              </a:rPr>
              <a:t>. </a:t>
            </a:r>
            <a:r>
              <a:rPr lang="en-US" sz="2600" dirty="0" err="1">
                <a:latin typeface="Times New Roman" panose="02020603050405020304" pitchFamily="18" charset="0"/>
                <a:cs typeface="Times New Roman" pitchFamily="18" charset="0"/>
              </a:rPr>
              <a:t>Dalam</a:t>
            </a:r>
            <a:r>
              <a:rPr lang="en-US" sz="26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itchFamily="18" charset="0"/>
              </a:rPr>
              <a:t>perjanjian</a:t>
            </a:r>
            <a:r>
              <a:rPr lang="en-US" sz="26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itchFamily="18" charset="0"/>
              </a:rPr>
              <a:t>standar</a:t>
            </a:r>
            <a:r>
              <a:rPr lang="en-US" sz="26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itchFamily="18" charset="0"/>
              </a:rPr>
              <a:t>kedudukan</a:t>
            </a:r>
            <a:r>
              <a:rPr lang="en-US" sz="26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itchFamily="18" charset="0"/>
              </a:rPr>
              <a:t>pelaku</a:t>
            </a:r>
            <a:r>
              <a:rPr lang="en-US" sz="26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itchFamily="18" charset="0"/>
              </a:rPr>
              <a:t>usaha</a:t>
            </a:r>
            <a:r>
              <a:rPr lang="en-US" sz="2600" dirty="0">
                <a:latin typeface="Times New Roman" panose="02020603050405020304" pitchFamily="18" charset="0"/>
                <a:cs typeface="Times New Roman" pitchFamily="18" charset="0"/>
              </a:rPr>
              <a:t> dan </a:t>
            </a:r>
            <a:r>
              <a:rPr lang="en-US" sz="2600" dirty="0" err="1">
                <a:latin typeface="Times New Roman" panose="02020603050405020304" pitchFamily="18" charset="0"/>
                <a:cs typeface="Times New Roman" pitchFamily="18" charset="0"/>
              </a:rPr>
              <a:t>konsumen</a:t>
            </a:r>
            <a:r>
              <a:rPr lang="en-US" sz="26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itchFamily="18" charset="0"/>
              </a:rPr>
              <a:t>tidak</a:t>
            </a:r>
            <a:r>
              <a:rPr lang="en-US" sz="26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itchFamily="18" charset="0"/>
              </a:rPr>
              <a:t>seimbang</a:t>
            </a:r>
            <a:r>
              <a:rPr lang="en-US" sz="2600" dirty="0">
                <a:latin typeface="Times New Roman" panose="02020603050405020304" pitchFamily="18" charset="0"/>
                <a:cs typeface="Times New Roman" pitchFamily="18" charset="0"/>
              </a:rPr>
              <a:t>. </a:t>
            </a:r>
            <a:r>
              <a:rPr lang="en-US" sz="2600" dirty="0" err="1">
                <a:latin typeface="Times New Roman" panose="02020603050405020304" pitchFamily="18" charset="0"/>
                <a:cs typeface="Times New Roman" pitchFamily="18" charset="0"/>
              </a:rPr>
              <a:t>Posisi</a:t>
            </a:r>
            <a:r>
              <a:rPr lang="en-US" sz="2600" dirty="0">
                <a:latin typeface="Times New Roman" panose="02020603050405020304" pitchFamily="18" charset="0"/>
                <a:cs typeface="Times New Roman" pitchFamily="18" charset="0"/>
              </a:rPr>
              <a:t> yang </a:t>
            </a:r>
            <a:r>
              <a:rPr lang="en-US" sz="2600" dirty="0" err="1">
                <a:latin typeface="Times New Roman" panose="02020603050405020304" pitchFamily="18" charset="0"/>
                <a:cs typeface="Times New Roman" pitchFamily="18" charset="0"/>
              </a:rPr>
              <a:t>didominasi</a:t>
            </a:r>
            <a:r>
              <a:rPr lang="en-US" sz="2600" dirty="0">
                <a:latin typeface="Times New Roman" panose="02020603050405020304" pitchFamily="18" charset="0"/>
                <a:cs typeface="Times New Roman" pitchFamily="18" charset="0"/>
              </a:rPr>
              <a:t> oleh </a:t>
            </a:r>
            <a:r>
              <a:rPr lang="en-US" sz="2600" dirty="0" err="1">
                <a:latin typeface="Times New Roman" panose="02020603050405020304" pitchFamily="18" charset="0"/>
                <a:cs typeface="Times New Roman" pitchFamily="18" charset="0"/>
              </a:rPr>
              <a:t>pihak</a:t>
            </a:r>
            <a:r>
              <a:rPr lang="en-US" sz="26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itchFamily="18" charset="0"/>
              </a:rPr>
              <a:t>pelaku</a:t>
            </a:r>
            <a:r>
              <a:rPr lang="en-US" sz="26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itchFamily="18" charset="0"/>
              </a:rPr>
              <a:t>usaha</a:t>
            </a:r>
            <a:r>
              <a:rPr lang="en-US" sz="2600" dirty="0"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itchFamily="18" charset="0"/>
              </a:rPr>
              <a:t>membuka</a:t>
            </a:r>
            <a:r>
              <a:rPr lang="en-US" sz="26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itchFamily="18" charset="0"/>
              </a:rPr>
              <a:t>peluang</a:t>
            </a:r>
            <a:r>
              <a:rPr lang="en-US" sz="26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itchFamily="18" charset="0"/>
              </a:rPr>
              <a:t>luas</a:t>
            </a:r>
            <a:r>
              <a:rPr lang="en-US" sz="26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itchFamily="18" charset="0"/>
              </a:rPr>
              <a:t>baginya</a:t>
            </a:r>
            <a:r>
              <a:rPr lang="en-US" sz="26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itchFamily="18" charset="0"/>
              </a:rPr>
              <a:t>untuk</a:t>
            </a:r>
            <a:r>
              <a:rPr lang="en-US" sz="26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itchFamily="18" charset="0"/>
              </a:rPr>
              <a:t>menyalahgunakan</a:t>
            </a:r>
            <a:r>
              <a:rPr lang="en-US" sz="26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itchFamily="18" charset="0"/>
              </a:rPr>
              <a:t>kedudukannya</a:t>
            </a:r>
            <a:r>
              <a:rPr lang="en-US" sz="2600" dirty="0">
                <a:latin typeface="Times New Roman" panose="02020603050405020304" pitchFamily="18" charset="0"/>
                <a:cs typeface="Times New Roman" pitchFamily="18" charset="0"/>
              </a:rPr>
              <a:t>. </a:t>
            </a:r>
            <a:r>
              <a:rPr lang="en-US" sz="2600" dirty="0" err="1">
                <a:latin typeface="Times New Roman" panose="02020603050405020304" pitchFamily="18" charset="0"/>
                <a:cs typeface="Times New Roman" pitchFamily="18" charset="0"/>
              </a:rPr>
              <a:t>Pelaku</a:t>
            </a:r>
            <a:r>
              <a:rPr lang="en-US" sz="26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itchFamily="18" charset="0"/>
              </a:rPr>
              <a:t>usaha</a:t>
            </a:r>
            <a:r>
              <a:rPr lang="en-US" sz="26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itchFamily="18" charset="0"/>
              </a:rPr>
              <a:t>hanya</a:t>
            </a:r>
            <a:r>
              <a:rPr lang="en-US" sz="26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itchFamily="18" charset="0"/>
              </a:rPr>
              <a:t>mengatur</a:t>
            </a:r>
            <a:r>
              <a:rPr lang="en-US" sz="26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itchFamily="18" charset="0"/>
              </a:rPr>
              <a:t>hak-haknya</a:t>
            </a:r>
            <a:r>
              <a:rPr lang="en-US" sz="26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itchFamily="18" charset="0"/>
              </a:rPr>
              <a:t>tidak</a:t>
            </a:r>
            <a:r>
              <a:rPr lang="en-US" sz="26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itchFamily="18" charset="0"/>
              </a:rPr>
              <a:t>kewajibannya</a:t>
            </a:r>
            <a:r>
              <a:rPr lang="en-US" sz="2600" dirty="0">
                <a:latin typeface="Times New Roman" panose="02020603050405020304" pitchFamily="18" charset="0"/>
                <a:cs typeface="Times New Roman" pitchFamily="18" charset="0"/>
              </a:rPr>
              <a:t>. </a:t>
            </a:r>
            <a:r>
              <a:rPr lang="en-US" sz="2600" dirty="0" err="1">
                <a:latin typeface="Times New Roman" panose="02020603050405020304" pitchFamily="18" charset="0"/>
                <a:cs typeface="Times New Roman" pitchFamily="18" charset="0"/>
              </a:rPr>
              <a:t>Menurutnya</a:t>
            </a:r>
            <a:r>
              <a:rPr lang="en-US" sz="26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itchFamily="18" charset="0"/>
              </a:rPr>
              <a:t>perjanjian</a:t>
            </a:r>
            <a:r>
              <a:rPr lang="en-US" sz="26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itchFamily="18" charset="0"/>
              </a:rPr>
              <a:t>standar</a:t>
            </a:r>
            <a:r>
              <a:rPr lang="en-US" sz="26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itchFamily="18" charset="0"/>
              </a:rPr>
              <a:t>ini</a:t>
            </a:r>
            <a:r>
              <a:rPr lang="en-US" sz="26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itchFamily="18" charset="0"/>
              </a:rPr>
              <a:t>tidak</a:t>
            </a:r>
            <a:r>
              <a:rPr lang="en-US" sz="26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itchFamily="18" charset="0"/>
              </a:rPr>
              <a:t>boleh</a:t>
            </a:r>
            <a:r>
              <a:rPr lang="en-US" sz="26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itchFamily="18" charset="0"/>
              </a:rPr>
              <a:t>dibiarkan</a:t>
            </a:r>
            <a:r>
              <a:rPr lang="en-US" sz="26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itchFamily="18" charset="0"/>
              </a:rPr>
              <a:t>tumbuh</a:t>
            </a:r>
            <a:r>
              <a:rPr lang="en-US" sz="26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itchFamily="18" charset="0"/>
              </a:rPr>
              <a:t>secara</a:t>
            </a:r>
            <a:r>
              <a:rPr lang="en-US" sz="2600" dirty="0">
                <a:latin typeface="Times New Roman" panose="02020603050405020304" pitchFamily="18" charset="0"/>
                <a:cs typeface="Times New Roman" pitchFamily="18" charset="0"/>
              </a:rPr>
              <a:t> liar dan </a:t>
            </a:r>
            <a:r>
              <a:rPr lang="en-US" sz="2600" dirty="0" err="1">
                <a:latin typeface="Times New Roman" panose="02020603050405020304" pitchFamily="18" charset="0"/>
                <a:cs typeface="Times New Roman" pitchFamily="18" charset="0"/>
              </a:rPr>
              <a:t>karena</a:t>
            </a:r>
            <a:r>
              <a:rPr lang="en-US" sz="26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itchFamily="18" charset="0"/>
              </a:rPr>
              <a:t>itu</a:t>
            </a:r>
            <a:r>
              <a:rPr lang="en-US" sz="26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itchFamily="18" charset="0"/>
              </a:rPr>
              <a:t>perlu</a:t>
            </a:r>
            <a:r>
              <a:rPr lang="en-US" sz="26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itchFamily="18" charset="0"/>
              </a:rPr>
              <a:t>ditertibkan</a:t>
            </a:r>
            <a:r>
              <a:rPr lang="en-US" sz="2600" dirty="0">
                <a:latin typeface="Times New Roman" panose="02020603050405020304" pitchFamily="18" charset="0"/>
                <a:cs typeface="Times New Roman" pitchFamily="18" charset="0"/>
              </a:rPr>
              <a:t>.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1837555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C064C6-D0CB-C3D1-4191-195E2A99E5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0447" y="526942"/>
            <a:ext cx="11158780" cy="5508098"/>
          </a:xfrm>
        </p:spPr>
        <p:txBody>
          <a:bodyPr/>
          <a:lstStyle/>
          <a:p>
            <a:pPr marL="0" indent="0" algn="just">
              <a:buNone/>
            </a:pPr>
            <a:r>
              <a:rPr lang="en-US" sz="2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Pasal</a:t>
            </a:r>
            <a:r>
              <a:rPr lang="en-US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18 </a:t>
            </a:r>
            <a:r>
              <a:rPr lang="en-US" sz="2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Undang-Undang</a:t>
            </a:r>
            <a:r>
              <a:rPr lang="en-US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No. 8 </a:t>
            </a:r>
            <a:r>
              <a:rPr lang="en-US" sz="2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Tahun</a:t>
            </a:r>
            <a:r>
              <a:rPr lang="en-US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1999 </a:t>
            </a:r>
            <a:r>
              <a:rPr lang="en-US" sz="2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Tentang</a:t>
            </a:r>
            <a:r>
              <a:rPr lang="en-US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Perlindungan</a:t>
            </a:r>
            <a:r>
              <a:rPr lang="en-US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Konsumen</a:t>
            </a:r>
            <a:r>
              <a:rPr lang="en-US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menetapkan</a:t>
            </a:r>
            <a:r>
              <a:rPr lang="en-US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bahwa</a:t>
            </a:r>
            <a:r>
              <a:rPr lang="en-US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Klausula</a:t>
            </a:r>
            <a:r>
              <a:rPr lang="en-US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Baku yang </a:t>
            </a:r>
            <a:r>
              <a:rPr lang="en-US" sz="2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dituangkan</a:t>
            </a:r>
            <a:r>
              <a:rPr lang="en-US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US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dokumen</a:t>
            </a:r>
            <a:r>
              <a:rPr lang="en-US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dan/</a:t>
            </a:r>
            <a:r>
              <a:rPr lang="en-US" sz="2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perjanjian</a:t>
            </a:r>
            <a:r>
              <a:rPr lang="en-US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dilarang</a:t>
            </a:r>
            <a:r>
              <a:rPr lang="en-US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bagi</a:t>
            </a:r>
            <a:r>
              <a:rPr lang="en-US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pelaku</a:t>
            </a:r>
            <a:r>
              <a:rPr lang="en-US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usaha</a:t>
            </a:r>
            <a:r>
              <a:rPr lang="en-US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apabila</a:t>
            </a:r>
            <a:r>
              <a:rPr lang="en-US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</a:p>
          <a:p>
            <a:pPr algn="just"/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Menyatakan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pengalihan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tanggungjawab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pelaku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usaha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Menyatakan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bahwa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pelaku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usaha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berhak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menolak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penyerahan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kembali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barang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dibeli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konsumen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Menyatakan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bahwa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pelaku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usaha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berhak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menolak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penyerahan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uang yang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dibayarkan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barang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jasa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dibeli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oleh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konsumen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Menyatakan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pemberian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kuasa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konsumen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kepada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pelaku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usaha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baik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langsung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maupun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langsung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melakukan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segala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tindakan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sepihak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berkaitan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barang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dibeli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angsuran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8721119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EB5CCC-77D6-8B96-8ACA-B08F34FE39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5431" y="650929"/>
            <a:ext cx="10941803" cy="5384111"/>
          </a:xfrm>
        </p:spPr>
        <p:txBody>
          <a:bodyPr/>
          <a:lstStyle/>
          <a:p>
            <a:pPr algn="just"/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Mengatur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perihal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pembuktian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hilangnya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kegunaan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barang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pemanfaatan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jasa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dibeli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konsumen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Memberi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kepada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pelaku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usaha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mengurangi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manfaat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jasa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mengurangi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harta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kekayaan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konsumen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menjadi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obyek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jual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jasa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Menyatakan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tunduknya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konsumen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kepada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peraturan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berupa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aturan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tambahan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lanjutan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/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pengubahan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lanjutan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dibuat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sepihak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oleh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pelaku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usaha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masa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konsumen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memanfaatkan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jasa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dibelinya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Menyatakan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bahwa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 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Konsumen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memberi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kuasa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kepada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pelaku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usaha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pembebanan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tanggungan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gadai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jaminan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terhadap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barang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dibeli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oleh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konsumen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angsuran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336733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195BCA-DB34-6B77-2BF8-416D1A5F4C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9932" y="604434"/>
            <a:ext cx="10972800" cy="571887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Klausula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Baku :</a:t>
            </a:r>
          </a:p>
          <a:p>
            <a:pPr marL="624078" indent="-514350" algn="just">
              <a:buFont typeface="Wingdings" pitchFamily="2" charset="2"/>
              <a:buChar char="Ø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Kuitansi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faktur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pembelian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barang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yang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menyatakan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marL="624078" indent="-514350" algn="just">
              <a:buAutoNum type="arabicPeriod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Barang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sudah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dibeli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ditukar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dikembalikan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;</a:t>
            </a:r>
          </a:p>
          <a:p>
            <a:pPr marL="624078" indent="-514350" algn="just">
              <a:buAutoNum type="arabicPeriod"/>
            </a:pP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Barang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diambil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waktu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minggu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nota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penjualan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kami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batalkan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pPr marL="624078" indent="-514350" algn="just">
              <a:buFont typeface="Wingdings" pitchFamily="2" charset="2"/>
              <a:buChar char="Ø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Tiket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Parkir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Kendaraan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624078" indent="-514350" algn="just">
              <a:buNone/>
            </a:pP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“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Pengelola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parkir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bertanggungjawab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terhadap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kehilangan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kendaraan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pPr marL="624078" indent="-514350" algn="just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Konsumen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harus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menanggung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sendiri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resiko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terjadinya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kerusakan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kehilangan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kendaraan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serta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barang-barang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didalamnya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624078" indent="-514350" algn="just">
              <a:buFont typeface="Wingdings" pitchFamily="2" charset="2"/>
              <a:buChar char="Ø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Formulir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pembayaran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tagihan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bank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salah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syarat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harus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dipenuhi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disetujui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oleh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nasabahnya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menyatakan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bahwa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624078" indent="-514350" algn="just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“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Bank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bertanggung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jawab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atas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kelalaian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kealpaan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tindakan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keteledoran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Bank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sendiri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pegawainya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koresponden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sub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agen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lainnya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pegawai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mereka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”.</a:t>
            </a:r>
          </a:p>
          <a:p>
            <a:pPr marL="624078" indent="-514350" algn="just">
              <a:buFont typeface="Wingdings" pitchFamily="2" charset="2"/>
              <a:buChar char="Ø"/>
            </a:pPr>
            <a:endParaRPr lang="en-US" dirty="0"/>
          </a:p>
          <a:p>
            <a:pPr marL="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11652459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373545"/>
      </a:dk2>
      <a:lt2>
        <a:srgbClr val="BCD0E0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6793CD"/>
      </a:accent6>
      <a:hlink>
        <a:srgbClr val="6B9F25"/>
      </a:hlink>
      <a:folHlink>
        <a:srgbClr val="9F6715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913DB040-6816-4415-960D-8178C785755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65</TotalTime>
  <Words>975</Words>
  <Application>Microsoft Office PowerPoint</Application>
  <PresentationFormat>Widescreen</PresentationFormat>
  <Paragraphs>36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Century Gothic</vt:lpstr>
      <vt:lpstr>Times New Roman</vt:lpstr>
      <vt:lpstr>Wingdings</vt:lpstr>
      <vt:lpstr>Savon</vt:lpstr>
      <vt:lpstr>Klausula baku</vt:lpstr>
      <vt:lpstr>PENGERTIAN KLAUSULA BAKU</vt:lpstr>
      <vt:lpstr>PowerPoint Presentation</vt:lpstr>
      <vt:lpstr>PowerPoint Presentation</vt:lpstr>
      <vt:lpstr>Pengertian Klausula Baku Menurut Para Ahli: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Klausula baku</dc:title>
  <dc:creator>M415DAO- FHD351</dc:creator>
  <cp:lastModifiedBy>M415DAO- FHD351</cp:lastModifiedBy>
  <cp:revision>1</cp:revision>
  <dcterms:created xsi:type="dcterms:W3CDTF">2023-11-05T11:27:04Z</dcterms:created>
  <dcterms:modified xsi:type="dcterms:W3CDTF">2023-11-05T12:32:53Z</dcterms:modified>
</cp:coreProperties>
</file>