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3" r:id="rId5"/>
    <p:sldId id="295" r:id="rId6"/>
    <p:sldId id="294" r:id="rId7"/>
    <p:sldId id="296" r:id="rId8"/>
    <p:sldId id="297" r:id="rId9"/>
    <p:sldId id="298" r:id="rId10"/>
    <p:sldId id="299" r:id="rId11"/>
    <p:sldId id="300" r:id="rId12"/>
    <p:sldId id="301" r:id="rId13"/>
    <p:sldId id="30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9" autoAdjust="0"/>
  </p:normalViewPr>
  <p:slideViewPr>
    <p:cSldViewPr snapToGrid="0">
      <p:cViewPr varScale="1">
        <p:scale>
          <a:sx n="58" d="100"/>
          <a:sy n="58" d="100"/>
        </p:scale>
        <p:origin x="100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9/28/2024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9/28/2024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9/28/2024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9/28/2024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9/28/2024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9/28/2024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9/28/2024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9/28/2024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9/28/2024</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9/28/2024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9/28/2024</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jagad.id/pengertian-pelaku-usaha/" TargetMode="External"/><Relationship Id="rId2" Type="http://schemas.openxmlformats.org/officeDocument/2006/relationships/hyperlink" Target="https://jagad.id/definisi-profesiona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89" name="Rectangle 8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91" name="Rectangle 9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748145" y="2355458"/>
            <a:ext cx="10060723" cy="1630907"/>
          </a:xfrm>
        </p:spPr>
        <p:txBody>
          <a:bodyPr>
            <a:normAutofit/>
          </a:bodyPr>
          <a:lstStyle/>
          <a:p>
            <a:r>
              <a:rPr lang="en-US" sz="4400" dirty="0">
                <a:solidFill>
                  <a:schemeClr val="tx1"/>
                </a:solidFill>
              </a:rPr>
              <a:t>PENGERTIAN KONSUMEN DAN PELAKU USAHA</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a:solidFill>
                  <a:schemeClr val="tx1"/>
                </a:solidFill>
              </a:rPr>
              <a:t>SRI HIDAYANI, SH, </a:t>
            </a:r>
            <a:r>
              <a:rPr lang="en-US" dirty="0" err="1">
                <a:solidFill>
                  <a:schemeClr val="tx1"/>
                </a:solidFill>
              </a:rPr>
              <a:t>M.Hum</a:t>
            </a:r>
            <a:endParaRPr lang="en-US" dirty="0">
              <a:solidFill>
                <a:schemeClr val="tx1"/>
              </a:solidFill>
            </a:endParaRPr>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8D9324-BC8F-D1F3-1502-CDF026ADC231}"/>
              </a:ext>
            </a:extLst>
          </p:cNvPr>
          <p:cNvPicPr>
            <a:picLocks noChangeAspect="1"/>
          </p:cNvPicPr>
          <p:nvPr/>
        </p:nvPicPr>
        <p:blipFill>
          <a:blip r:embed="rId2"/>
          <a:stretch>
            <a:fillRect/>
          </a:stretch>
        </p:blipFill>
        <p:spPr>
          <a:xfrm>
            <a:off x="648393" y="565265"/>
            <a:ext cx="11022676" cy="5785659"/>
          </a:xfrm>
          <a:prstGeom prst="rect">
            <a:avLst/>
          </a:prstGeom>
        </p:spPr>
      </p:pic>
    </p:spTree>
    <p:extLst>
      <p:ext uri="{BB962C8B-B14F-4D97-AF65-F5344CB8AC3E}">
        <p14:creationId xmlns:p14="http://schemas.microsoft.com/office/powerpoint/2010/main" val="3878933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B30A52-1842-A36C-5AA5-42643510D15C}"/>
              </a:ext>
            </a:extLst>
          </p:cNvPr>
          <p:cNvPicPr>
            <a:picLocks noChangeAspect="1"/>
          </p:cNvPicPr>
          <p:nvPr/>
        </p:nvPicPr>
        <p:blipFill>
          <a:blip r:embed="rId2"/>
          <a:stretch>
            <a:fillRect/>
          </a:stretch>
        </p:blipFill>
        <p:spPr>
          <a:xfrm>
            <a:off x="598516" y="382385"/>
            <a:ext cx="11055928" cy="6001790"/>
          </a:xfrm>
          <a:prstGeom prst="rect">
            <a:avLst/>
          </a:prstGeom>
        </p:spPr>
      </p:pic>
    </p:spTree>
    <p:extLst>
      <p:ext uri="{BB962C8B-B14F-4D97-AF65-F5344CB8AC3E}">
        <p14:creationId xmlns:p14="http://schemas.microsoft.com/office/powerpoint/2010/main" val="870576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31CEE-D3B3-20C6-9096-48ED5291E30D}"/>
              </a:ext>
            </a:extLst>
          </p:cNvPr>
          <p:cNvSpPr>
            <a:spLocks noGrp="1"/>
          </p:cNvSpPr>
          <p:nvPr>
            <p:ph type="title"/>
          </p:nvPr>
        </p:nvSpPr>
        <p:spPr>
          <a:xfrm>
            <a:off x="1066800" y="642594"/>
            <a:ext cx="10058400" cy="654191"/>
          </a:xfrm>
        </p:spPr>
        <p:txBody>
          <a:bodyPr>
            <a:normAutofit fontScale="90000"/>
          </a:bodyPr>
          <a:lstStyle/>
          <a:p>
            <a:pPr algn="ctr"/>
            <a:r>
              <a:rPr lang="en-US" sz="5400" b="1" dirty="0"/>
              <a:t>PENGERTIAN KONSUMEN</a:t>
            </a:r>
            <a:r>
              <a:rPr lang="en-US" b="1" dirty="0"/>
              <a:t> </a:t>
            </a:r>
            <a:endParaRPr lang="en-ID" b="1" dirty="0"/>
          </a:p>
        </p:txBody>
      </p:sp>
      <p:sp>
        <p:nvSpPr>
          <p:cNvPr id="3" name="Content Placeholder 2">
            <a:extLst>
              <a:ext uri="{FF2B5EF4-FFF2-40B4-BE49-F238E27FC236}">
                <a16:creationId xmlns:a16="http://schemas.microsoft.com/office/drawing/2014/main" id="{5AA46738-301D-8049-F507-7F537D0CF7AB}"/>
              </a:ext>
            </a:extLst>
          </p:cNvPr>
          <p:cNvSpPr>
            <a:spLocks noGrp="1"/>
          </p:cNvSpPr>
          <p:nvPr>
            <p:ph idx="1"/>
          </p:nvPr>
        </p:nvSpPr>
        <p:spPr>
          <a:xfrm>
            <a:off x="648393" y="1496291"/>
            <a:ext cx="10939549" cy="4719115"/>
          </a:xfrm>
        </p:spPr>
        <p:txBody>
          <a:bodyPr>
            <a:normAutofit fontScale="25000" lnSpcReduction="20000"/>
          </a:bodyPr>
          <a:lstStyle/>
          <a:p>
            <a:pPr marL="0" indent="0" algn="just">
              <a:lnSpc>
                <a:spcPct val="170000"/>
              </a:lnSpc>
              <a:buNone/>
            </a:pPr>
            <a:r>
              <a:rPr lang="en-ID" sz="7000" dirty="0">
                <a:latin typeface="Times New Roman" panose="02020603050405020304" pitchFamily="18" charset="0"/>
                <a:cs typeface="Times New Roman" panose="02020603050405020304" pitchFamily="18" charset="0"/>
              </a:rPr>
              <a:t>PERANAN KONSUMEN ADALAH SANGAT PENTING. TANPA ADANYA KONSUMEN, SEMUA RANTAI PASOKAN TIDAK AKAN BERJALAN. KARENA ITU, KONSUMEN ADALAH KUNCI DARI KEBERLANGSUNGAN SUATU PRODUK. KONSUMEN ADALAH BAGIAN TAK TERPISAHKAN DARI KEGIATAN EKONOMI SELAIN PRODUSEN DAN DISTRIBUTOR. </a:t>
            </a:r>
          </a:p>
          <a:p>
            <a:pPr marL="0" indent="0" algn="just">
              <a:lnSpc>
                <a:spcPct val="170000"/>
              </a:lnSpc>
              <a:buNone/>
            </a:pPr>
            <a:br>
              <a:rPr lang="en-ID" sz="7000" dirty="0">
                <a:latin typeface="Times New Roman" panose="02020603050405020304" pitchFamily="18" charset="0"/>
                <a:cs typeface="Times New Roman" panose="02020603050405020304" pitchFamily="18" charset="0"/>
              </a:rPr>
            </a:br>
            <a:r>
              <a:rPr lang="en-ID" sz="7000" dirty="0">
                <a:latin typeface="Times New Roman" panose="02020603050405020304" pitchFamily="18" charset="0"/>
                <a:cs typeface="Times New Roman" panose="02020603050405020304" pitchFamily="18" charset="0"/>
              </a:rPr>
              <a:t>PENGERTIAN KONSUMEN MENURUT KETENTUAN PASAL 1 ANGKA 2 UNDANG-UNDANG NOMOR 8 TAHUN 1999 TENTANG PERLINDUNGAN KONSUMEN ADALAH SETIAP ORANG PEMAKAI BARANG DAN/ATAU JASA YANG TERSEDIA DALAM MASYARAKAT, BAIK BAGI KEPENTINGAN DIRI SENDIRI, KELUARGA, ORANG LAIN, MAUPUN MAKHLUK HIDUP LAIN DAN TIDAK UNTUK DIPERDAGANGKAN.</a:t>
            </a:r>
          </a:p>
          <a:p>
            <a:br>
              <a:rPr lang="en-ID" dirty="0"/>
            </a:br>
            <a:endParaRPr lang="en-ID" dirty="0"/>
          </a:p>
        </p:txBody>
      </p:sp>
    </p:spTree>
    <p:extLst>
      <p:ext uri="{BB962C8B-B14F-4D97-AF65-F5344CB8AC3E}">
        <p14:creationId xmlns:p14="http://schemas.microsoft.com/office/powerpoint/2010/main" val="840660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5EAAA4-4D4B-4BFA-508A-11350CB0227C}"/>
              </a:ext>
            </a:extLst>
          </p:cNvPr>
          <p:cNvSpPr>
            <a:spLocks noGrp="1"/>
          </p:cNvSpPr>
          <p:nvPr>
            <p:ph idx="1"/>
          </p:nvPr>
        </p:nvSpPr>
        <p:spPr>
          <a:xfrm>
            <a:off x="1066800" y="681644"/>
            <a:ext cx="10058400" cy="5271100"/>
          </a:xfrm>
        </p:spPr>
        <p:txBody>
          <a:bodyPr/>
          <a:lstStyle/>
          <a:p>
            <a:pPr marL="0" indent="0" algn="just">
              <a:buNone/>
            </a:pPr>
            <a:r>
              <a:rPr lang="en-ID" sz="2800" b="0" i="0" dirty="0" err="1">
                <a:solidFill>
                  <a:srgbClr val="222222"/>
                </a:solidFill>
                <a:effectLst/>
                <a:latin typeface="Times New Roman" panose="02020603050405020304" pitchFamily="18" charset="0"/>
                <a:cs typeface="Times New Roman" panose="02020603050405020304" pitchFamily="18" charset="0"/>
              </a:rPr>
              <a:t>Umumnya</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sebuah</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produk</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sebelum</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sampai</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ke</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tangan</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konsumen</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terlebih</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dahulu</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melalui</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suatu</a:t>
            </a:r>
            <a:r>
              <a:rPr lang="en-ID" sz="2800" b="0" i="0" dirty="0">
                <a:solidFill>
                  <a:srgbClr val="222222"/>
                </a:solidFill>
                <a:effectLst/>
                <a:latin typeface="Times New Roman" panose="02020603050405020304" pitchFamily="18" charset="0"/>
                <a:cs typeface="Times New Roman" panose="02020603050405020304" pitchFamily="18" charset="0"/>
              </a:rPr>
              <a:t> proses </a:t>
            </a:r>
            <a:r>
              <a:rPr lang="en-ID" sz="2800" b="0" i="0" dirty="0" err="1">
                <a:solidFill>
                  <a:srgbClr val="222222"/>
                </a:solidFill>
                <a:effectLst/>
                <a:latin typeface="Times New Roman" panose="02020603050405020304" pitchFamily="18" charset="0"/>
                <a:cs typeface="Times New Roman" panose="02020603050405020304" pitchFamily="18" charset="0"/>
              </a:rPr>
              <a:t>distribusi</a:t>
            </a:r>
            <a:r>
              <a:rPr lang="en-ID" sz="2800" b="0" i="0" dirty="0">
                <a:solidFill>
                  <a:srgbClr val="222222"/>
                </a:solidFill>
                <a:effectLst/>
                <a:latin typeface="Times New Roman" panose="02020603050405020304" pitchFamily="18" charset="0"/>
                <a:cs typeface="Times New Roman" panose="02020603050405020304" pitchFamily="18" charset="0"/>
              </a:rPr>
              <a:t> yang </a:t>
            </a:r>
            <a:r>
              <a:rPr lang="en-ID" sz="2800" b="0" i="0" dirty="0" err="1">
                <a:solidFill>
                  <a:srgbClr val="222222"/>
                </a:solidFill>
                <a:effectLst/>
                <a:latin typeface="Times New Roman" panose="02020603050405020304" pitchFamily="18" charset="0"/>
                <a:cs typeface="Times New Roman" panose="02020603050405020304" pitchFamily="18" charset="0"/>
              </a:rPr>
              <a:t>cukup</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panjang</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mulai</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dari</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produsen</a:t>
            </a:r>
            <a:r>
              <a:rPr lang="en-ID" sz="2800" b="0" i="0" dirty="0">
                <a:solidFill>
                  <a:srgbClr val="222222"/>
                </a:solidFill>
                <a:effectLst/>
                <a:latin typeface="Times New Roman" panose="02020603050405020304" pitchFamily="18" charset="0"/>
                <a:cs typeface="Times New Roman" panose="02020603050405020304" pitchFamily="18" charset="0"/>
              </a:rPr>
              <a:t>, distributor, </a:t>
            </a:r>
            <a:r>
              <a:rPr lang="en-ID" sz="2800" b="0" i="0" dirty="0" err="1">
                <a:solidFill>
                  <a:srgbClr val="222222"/>
                </a:solidFill>
                <a:effectLst/>
                <a:latin typeface="Times New Roman" panose="02020603050405020304" pitchFamily="18" charset="0"/>
                <a:cs typeface="Times New Roman" panose="02020603050405020304" pitchFamily="18" charset="0"/>
              </a:rPr>
              <a:t>agen</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pengecer</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hingga</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akhirnya</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sampai</a:t>
            </a:r>
            <a:r>
              <a:rPr lang="en-ID" sz="2800" b="0" i="0" dirty="0">
                <a:solidFill>
                  <a:srgbClr val="222222"/>
                </a:solidFill>
                <a:effectLst/>
                <a:latin typeface="Times New Roman" panose="02020603050405020304" pitchFamily="18" charset="0"/>
                <a:cs typeface="Times New Roman" panose="02020603050405020304" pitchFamily="18" charset="0"/>
              </a:rPr>
              <a:t> di </a:t>
            </a:r>
            <a:r>
              <a:rPr lang="en-ID" sz="2800" b="0" i="0" dirty="0" err="1">
                <a:solidFill>
                  <a:srgbClr val="222222"/>
                </a:solidFill>
                <a:effectLst/>
                <a:latin typeface="Times New Roman" panose="02020603050405020304" pitchFamily="18" charset="0"/>
                <a:cs typeface="Times New Roman" panose="02020603050405020304" pitchFamily="18" charset="0"/>
              </a:rPr>
              <a:t>tangan</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konsumen</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sehingga</a:t>
            </a:r>
            <a:r>
              <a:rPr lang="en-ID" sz="2800" b="0" i="0" dirty="0">
                <a:solidFill>
                  <a:srgbClr val="222222"/>
                </a:solidFill>
                <a:effectLst/>
                <a:latin typeface="Times New Roman" panose="02020603050405020304" pitchFamily="18" charset="0"/>
                <a:cs typeface="Times New Roman" panose="02020603050405020304" pitchFamily="18" charset="0"/>
              </a:rPr>
              <a:t> di </a:t>
            </a:r>
            <a:r>
              <a:rPr lang="en-ID" sz="2800" b="0" i="0" dirty="0" err="1">
                <a:solidFill>
                  <a:srgbClr val="222222"/>
                </a:solidFill>
                <a:effectLst/>
                <a:latin typeface="Times New Roman" panose="02020603050405020304" pitchFamily="18" charset="0"/>
                <a:cs typeface="Times New Roman" panose="02020603050405020304" pitchFamily="18" charset="0"/>
              </a:rPr>
              <a:t>bidang</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ekonomi</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dikenal</a:t>
            </a:r>
            <a:r>
              <a:rPr lang="en-ID" sz="2800" b="1" i="0" dirty="0">
                <a:solidFill>
                  <a:srgbClr val="222222"/>
                </a:solidFill>
                <a:effectLst/>
                <a:latin typeface="Times New Roman" panose="02020603050405020304" pitchFamily="18" charset="0"/>
                <a:cs typeface="Times New Roman" panose="02020603050405020304" pitchFamily="18" charset="0"/>
              </a:rPr>
              <a:t> dua </a:t>
            </a:r>
            <a:r>
              <a:rPr lang="en-ID" sz="2800" b="1" i="0" dirty="0" err="1">
                <a:solidFill>
                  <a:srgbClr val="222222"/>
                </a:solidFill>
                <a:effectLst/>
                <a:latin typeface="Times New Roman" panose="02020603050405020304" pitchFamily="18" charset="0"/>
                <a:cs typeface="Times New Roman" panose="02020603050405020304" pitchFamily="18" charset="0"/>
              </a:rPr>
              <a:t>jenis</a:t>
            </a:r>
            <a:r>
              <a:rPr lang="en-ID" sz="2800" b="1"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konsumen</a:t>
            </a:r>
            <a:r>
              <a:rPr lang="en-ID" sz="2800" b="1"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yaitu</a:t>
            </a:r>
            <a:r>
              <a:rPr lang="en-ID" sz="2800" b="1"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konsumen</a:t>
            </a:r>
            <a:r>
              <a:rPr lang="en-ID" sz="2800" b="1"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akhir</a:t>
            </a:r>
            <a:r>
              <a:rPr lang="en-ID" sz="2800" b="1" i="0" dirty="0">
                <a:solidFill>
                  <a:srgbClr val="222222"/>
                </a:solidFill>
                <a:effectLst/>
                <a:latin typeface="Times New Roman" panose="02020603050405020304" pitchFamily="18" charset="0"/>
                <a:cs typeface="Times New Roman" panose="02020603050405020304" pitchFamily="18" charset="0"/>
              </a:rPr>
              <a:t> dan </a:t>
            </a:r>
            <a:r>
              <a:rPr lang="en-ID" sz="2800" b="1" i="0" dirty="0" err="1">
                <a:solidFill>
                  <a:srgbClr val="222222"/>
                </a:solidFill>
                <a:effectLst/>
                <a:latin typeface="Times New Roman" panose="02020603050405020304" pitchFamily="18" charset="0"/>
                <a:cs typeface="Times New Roman" panose="02020603050405020304" pitchFamily="18" charset="0"/>
              </a:rPr>
              <a:t>konsumen</a:t>
            </a:r>
            <a:r>
              <a:rPr lang="en-ID" sz="2800" b="1"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antara</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Konsumen</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akhir</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adalah</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pengguna</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atau</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pemanfaat</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akhir</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dari</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suatu</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produk</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sedangkan</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konsumen</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antara</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adalah</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konsumen</a:t>
            </a:r>
            <a:r>
              <a:rPr lang="en-ID" sz="2800" b="0" i="0" dirty="0">
                <a:solidFill>
                  <a:srgbClr val="222222"/>
                </a:solidFill>
                <a:effectLst/>
                <a:latin typeface="Times New Roman" panose="02020603050405020304" pitchFamily="18" charset="0"/>
                <a:cs typeface="Times New Roman" panose="02020603050405020304" pitchFamily="18" charset="0"/>
              </a:rPr>
              <a:t> yang </a:t>
            </a:r>
            <a:r>
              <a:rPr lang="en-ID" sz="2800" b="0" i="0" dirty="0" err="1">
                <a:solidFill>
                  <a:srgbClr val="222222"/>
                </a:solidFill>
                <a:effectLst/>
                <a:latin typeface="Times New Roman" panose="02020603050405020304" pitchFamily="18" charset="0"/>
                <a:cs typeface="Times New Roman" panose="02020603050405020304" pitchFamily="18" charset="0"/>
              </a:rPr>
              <a:t>menggunakan</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suatu</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produk</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sebagai</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bagian</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dari</a:t>
            </a:r>
            <a:r>
              <a:rPr lang="en-ID" sz="2800" b="0" i="0" dirty="0">
                <a:solidFill>
                  <a:srgbClr val="222222"/>
                </a:solidFill>
                <a:effectLst/>
                <a:latin typeface="Times New Roman" panose="02020603050405020304" pitchFamily="18" charset="0"/>
                <a:cs typeface="Times New Roman" panose="02020603050405020304" pitchFamily="18" charset="0"/>
              </a:rPr>
              <a:t> proses </a:t>
            </a:r>
            <a:r>
              <a:rPr lang="en-ID" sz="2800" b="0" i="0" dirty="0" err="1">
                <a:solidFill>
                  <a:srgbClr val="222222"/>
                </a:solidFill>
                <a:effectLst/>
                <a:latin typeface="Times New Roman" panose="02020603050405020304" pitchFamily="18" charset="0"/>
                <a:cs typeface="Times New Roman" panose="02020603050405020304" pitchFamily="18" charset="0"/>
              </a:rPr>
              <a:t>produksi</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suatu</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produk</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lainnya</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Pengertian</a:t>
            </a:r>
            <a:r>
              <a:rPr lang="en-ID" sz="2800" b="1"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konsumen</a:t>
            </a:r>
            <a:r>
              <a:rPr lang="en-ID" sz="2800" b="1" i="0" dirty="0">
                <a:solidFill>
                  <a:srgbClr val="222222"/>
                </a:solidFill>
                <a:effectLst/>
                <a:latin typeface="Times New Roman" panose="02020603050405020304" pitchFamily="18" charset="0"/>
                <a:cs typeface="Times New Roman" panose="02020603050405020304" pitchFamily="18" charset="0"/>
              </a:rPr>
              <a:t> yang </a:t>
            </a:r>
            <a:r>
              <a:rPr lang="en-ID" sz="2800" b="1" i="0" dirty="0" err="1">
                <a:solidFill>
                  <a:srgbClr val="222222"/>
                </a:solidFill>
                <a:effectLst/>
                <a:latin typeface="Times New Roman" panose="02020603050405020304" pitchFamily="18" charset="0"/>
                <a:cs typeface="Times New Roman" panose="02020603050405020304" pitchFamily="18" charset="0"/>
              </a:rPr>
              <a:t>diatur</a:t>
            </a:r>
            <a:r>
              <a:rPr lang="en-ID" sz="2800" b="1"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dalam</a:t>
            </a:r>
            <a:r>
              <a:rPr lang="en-ID" sz="2800" b="1"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Undang-Undang</a:t>
            </a:r>
            <a:r>
              <a:rPr lang="en-ID" sz="2800" b="1"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Perlindungan</a:t>
            </a:r>
            <a:r>
              <a:rPr lang="en-ID" sz="2800" b="1"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Konsumen</a:t>
            </a:r>
            <a:r>
              <a:rPr lang="en-ID" sz="2800" b="1"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adalah</a:t>
            </a:r>
            <a:r>
              <a:rPr lang="en-ID" sz="2800" b="1"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konsumen</a:t>
            </a:r>
            <a:r>
              <a:rPr lang="en-ID" sz="2800" b="1"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akhir</a:t>
            </a:r>
            <a:r>
              <a:rPr lang="en-ID" sz="2800" b="1" i="0" dirty="0">
                <a:solidFill>
                  <a:srgbClr val="222222"/>
                </a:solidFill>
                <a:effectLst/>
                <a:latin typeface="Times New Roman" panose="02020603050405020304" pitchFamily="18" charset="0"/>
                <a:cs typeface="Times New Roman" panose="02020603050405020304" pitchFamily="18" charset="0"/>
              </a:rPr>
              <a:t>.</a:t>
            </a:r>
            <a:endParaRPr lang="en-ID" sz="2800" b="0" i="0" dirty="0">
              <a:solidFill>
                <a:srgbClr val="222222"/>
              </a:solidFill>
              <a:effectLst/>
              <a:latin typeface="Times New Roman" panose="02020603050405020304" pitchFamily="18" charset="0"/>
              <a:cs typeface="Times New Roman" panose="02020603050405020304" pitchFamily="18" charset="0"/>
            </a:endParaRPr>
          </a:p>
          <a:p>
            <a:endParaRPr lang="en-ID" dirty="0"/>
          </a:p>
        </p:txBody>
      </p:sp>
    </p:spTree>
    <p:extLst>
      <p:ext uri="{BB962C8B-B14F-4D97-AF65-F5344CB8AC3E}">
        <p14:creationId xmlns:p14="http://schemas.microsoft.com/office/powerpoint/2010/main" val="1679564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0266DA-7DBA-E543-280C-62706F2787BD}"/>
              </a:ext>
            </a:extLst>
          </p:cNvPr>
          <p:cNvSpPr>
            <a:spLocks noGrp="1"/>
          </p:cNvSpPr>
          <p:nvPr>
            <p:ph idx="1"/>
          </p:nvPr>
        </p:nvSpPr>
        <p:spPr>
          <a:xfrm>
            <a:off x="615142" y="681643"/>
            <a:ext cx="11039302" cy="5569527"/>
          </a:xfrm>
        </p:spPr>
        <p:txBody>
          <a:bodyPr>
            <a:normAutofit/>
          </a:bodyPr>
          <a:lstStyle/>
          <a:p>
            <a:pPr marL="0" indent="0" algn="just">
              <a:buNone/>
            </a:pP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Pengertian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konsumen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sesungguhnya</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dapat</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terbagi</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dalam</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tiga</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bagian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yaitu</a:t>
            </a:r>
            <a:r>
              <a:rPr lang="en-ID" sz="2800" dirty="0">
                <a:latin typeface="Times New Roman" panose="02020603050405020304" pitchFamily="18" charset="0"/>
                <a:cs typeface="Times New Roman" panose="02020603050405020304" pitchFamily="18" charset="0"/>
              </a:rPr>
              <a:t> :</a:t>
            </a:r>
          </a:p>
          <a:p>
            <a:pPr marL="514350" indent="-514350" algn="just">
              <a:buFont typeface="+mj-lt"/>
              <a:buAutoNum type="alphaLcPeriod"/>
            </a:pPr>
            <a:r>
              <a:rPr lang="en-ID" sz="2800" dirty="0" err="1">
                <a:latin typeface="Times New Roman" panose="02020603050405020304" pitchFamily="18" charset="0"/>
                <a:cs typeface="Times New Roman" panose="02020603050405020304" pitchFamily="18" charset="0"/>
              </a:rPr>
              <a:t>Konsumen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dalam</a:t>
            </a:r>
            <a:r>
              <a:rPr lang="en-ID" sz="2800" dirty="0">
                <a:latin typeface="Times New Roman" panose="02020603050405020304" pitchFamily="18" charset="0"/>
                <a:cs typeface="Times New Roman" panose="02020603050405020304" pitchFamily="18" charset="0"/>
              </a:rPr>
              <a:t> arti </a:t>
            </a:r>
            <a:r>
              <a:rPr lang="en-ID" sz="2800" dirty="0" err="1">
                <a:latin typeface="Times New Roman" panose="02020603050405020304" pitchFamily="18" charset="0"/>
                <a:cs typeface="Times New Roman" panose="02020603050405020304" pitchFamily="18" charset="0"/>
              </a:rPr>
              <a:t>umum</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yaitu</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pemakai</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pengguna</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atau</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pemanfaat</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barang</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atau</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jasa</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untuk</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tujuan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tertentu</a:t>
            </a:r>
            <a:r>
              <a:rPr lang="en-ID" sz="2800" dirty="0">
                <a:latin typeface="Times New Roman" panose="02020603050405020304" pitchFamily="18" charset="0"/>
                <a:cs typeface="Times New Roman" panose="02020603050405020304" pitchFamily="18" charset="0"/>
              </a:rPr>
              <a:t>. </a:t>
            </a:r>
          </a:p>
          <a:p>
            <a:pPr marL="514350" indent="-514350" algn="just">
              <a:buFont typeface="+mj-lt"/>
              <a:buAutoNum type="alphaLcPeriod"/>
            </a:pPr>
            <a:r>
              <a:rPr lang="en-ID" sz="2800" dirty="0" err="1">
                <a:latin typeface="Times New Roman" panose="02020603050405020304" pitchFamily="18" charset="0"/>
                <a:cs typeface="Times New Roman" panose="02020603050405020304" pitchFamily="18" charset="0"/>
              </a:rPr>
              <a:t>Konsumen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antara</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yaitu</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pemakai</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pengguna</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atau</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pemanfaat</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barang</a:t>
            </a:r>
            <a:r>
              <a:rPr lang="en-ID" sz="2800" dirty="0">
                <a:latin typeface="Times New Roman" panose="02020603050405020304" pitchFamily="18" charset="0"/>
                <a:cs typeface="Times New Roman" panose="02020603050405020304" pitchFamily="18" charset="0"/>
              </a:rPr>
              <a:t> dan </a:t>
            </a:r>
            <a:r>
              <a:rPr lang="en-ID" sz="2800" dirty="0" err="1">
                <a:latin typeface="Times New Roman" panose="02020603050405020304" pitchFamily="18" charset="0"/>
                <a:cs typeface="Times New Roman" panose="02020603050405020304" pitchFamily="18" charset="0"/>
              </a:rPr>
              <a:t>jasa</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untuk</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diproduksi</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Produsen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menjadi</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barang</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atau</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jasa</a:t>
            </a:r>
            <a:r>
              <a:rPr lang="en-ID" sz="2800" dirty="0">
                <a:latin typeface="Times New Roman" panose="02020603050405020304" pitchFamily="18" charset="0"/>
                <a:cs typeface="Times New Roman" panose="02020603050405020304" pitchFamily="18" charset="0"/>
              </a:rPr>
              <a:t> lain </a:t>
            </a:r>
            <a:r>
              <a:rPr lang="en-ID" sz="2800" dirty="0" err="1">
                <a:latin typeface="Times New Roman" panose="02020603050405020304" pitchFamily="18" charset="0"/>
                <a:cs typeface="Times New Roman" panose="02020603050405020304" pitchFamily="18" charset="0"/>
              </a:rPr>
              <a:t>atau</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untuk</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memperdagangkannya</a:t>
            </a:r>
            <a:r>
              <a:rPr lang="en-ID" sz="2800" dirty="0">
                <a:latin typeface="Times New Roman" panose="02020603050405020304" pitchFamily="18" charset="0"/>
                <a:cs typeface="Times New Roman" panose="02020603050405020304" pitchFamily="18" charset="0"/>
              </a:rPr>
              <a:t> (distributor) </a:t>
            </a:r>
            <a:r>
              <a:rPr lang="en-ID" sz="2800" dirty="0" err="1">
                <a:latin typeface="Times New Roman" panose="02020603050405020304" pitchFamily="18" charset="0"/>
                <a:cs typeface="Times New Roman" panose="02020603050405020304" pitchFamily="18" charset="0"/>
              </a:rPr>
              <a:t>dengan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tujuan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komersial</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konsumen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antara</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ini</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sama</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dengan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pelaku</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usaha</a:t>
            </a:r>
            <a:r>
              <a:rPr lang="en-ID" sz="2800" dirty="0">
                <a:latin typeface="Times New Roman" panose="02020603050405020304" pitchFamily="18" charset="0"/>
                <a:cs typeface="Times New Roman" panose="02020603050405020304" pitchFamily="18" charset="0"/>
              </a:rPr>
              <a:t>, dan </a:t>
            </a:r>
          </a:p>
          <a:p>
            <a:pPr marL="514350" indent="-514350" algn="just">
              <a:buFont typeface="+mj-lt"/>
              <a:buAutoNum type="alphaLcPeriod"/>
            </a:pPr>
            <a:r>
              <a:rPr lang="en-ID" sz="2800" dirty="0" err="1">
                <a:latin typeface="Times New Roman" panose="02020603050405020304" pitchFamily="18" charset="0"/>
                <a:cs typeface="Times New Roman" panose="02020603050405020304" pitchFamily="18" charset="0"/>
              </a:rPr>
              <a:t>Konsumen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akhir</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yaitu</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pemakai</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pengguna</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atau</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pemanfaat</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barang</a:t>
            </a:r>
            <a:r>
              <a:rPr lang="en-ID" sz="2800" dirty="0">
                <a:latin typeface="Times New Roman" panose="02020603050405020304" pitchFamily="18" charset="0"/>
                <a:cs typeface="Times New Roman" panose="02020603050405020304" pitchFamily="18" charset="0"/>
              </a:rPr>
              <a:t> dan </a:t>
            </a:r>
            <a:r>
              <a:rPr lang="en-ID" sz="2800" dirty="0" err="1">
                <a:latin typeface="Times New Roman" panose="02020603050405020304" pitchFamily="18" charset="0"/>
                <a:cs typeface="Times New Roman" panose="02020603050405020304" pitchFamily="18" charset="0"/>
              </a:rPr>
              <a:t>jasa</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konsumen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untuk</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memenuhi</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kebutuh</a:t>
            </a:r>
            <a:r>
              <a:rPr lang="en-ID" sz="2800" dirty="0">
                <a:latin typeface="Times New Roman" panose="02020603050405020304" pitchFamily="18" charset="0"/>
                <a:cs typeface="Times New Roman" panose="02020603050405020304" pitchFamily="18" charset="0"/>
              </a:rPr>
              <a:t> an </a:t>
            </a:r>
            <a:r>
              <a:rPr lang="en-ID" sz="2800" dirty="0" err="1">
                <a:latin typeface="Times New Roman" panose="02020603050405020304" pitchFamily="18" charset="0"/>
                <a:cs typeface="Times New Roman" panose="02020603050405020304" pitchFamily="18" charset="0"/>
              </a:rPr>
              <a:t>diri</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sendiri</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keluarga</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atau</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rumah</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tangganya</a:t>
            </a:r>
            <a:r>
              <a:rPr lang="en-ID" sz="2800" dirty="0">
                <a:latin typeface="Times New Roman" panose="02020603050405020304" pitchFamily="18" charset="0"/>
                <a:cs typeface="Times New Roman" panose="02020603050405020304" pitchFamily="18" charset="0"/>
              </a:rPr>
              <a:t> dan </a:t>
            </a:r>
            <a:r>
              <a:rPr lang="en-ID" sz="2800" dirty="0" err="1">
                <a:latin typeface="Times New Roman" panose="02020603050405020304" pitchFamily="18" charset="0"/>
                <a:cs typeface="Times New Roman" panose="02020603050405020304" pitchFamily="18" charset="0"/>
              </a:rPr>
              <a:t>tidak</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untuk</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diperdagangkan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kembali</a:t>
            </a:r>
            <a:r>
              <a:rPr lang="en-ID"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74403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2B46-3836-39A9-1584-ABC5336D09C3}"/>
              </a:ext>
            </a:extLst>
          </p:cNvPr>
          <p:cNvSpPr>
            <a:spLocks noGrp="1"/>
          </p:cNvSpPr>
          <p:nvPr>
            <p:ph type="title"/>
          </p:nvPr>
        </p:nvSpPr>
        <p:spPr>
          <a:xfrm>
            <a:off x="498765" y="642594"/>
            <a:ext cx="10989424" cy="637566"/>
          </a:xfrm>
        </p:spPr>
        <p:txBody>
          <a:bodyPr>
            <a:normAutofit fontScale="90000"/>
          </a:bodyPr>
          <a:lstStyle/>
          <a:p>
            <a:pPr algn="ctr"/>
            <a:r>
              <a:rPr lang="en-US" dirty="0"/>
              <a:t>PENGERTIAN KONSUMEN MENURUT AHLI </a:t>
            </a:r>
            <a:endParaRPr lang="en-ID" dirty="0"/>
          </a:p>
        </p:txBody>
      </p:sp>
      <p:sp>
        <p:nvSpPr>
          <p:cNvPr id="3" name="Content Placeholder 2">
            <a:extLst>
              <a:ext uri="{FF2B5EF4-FFF2-40B4-BE49-F238E27FC236}">
                <a16:creationId xmlns:a16="http://schemas.microsoft.com/office/drawing/2014/main" id="{52FFBF08-6EA7-00FE-0553-3FA2F0AE541A}"/>
              </a:ext>
            </a:extLst>
          </p:cNvPr>
          <p:cNvSpPr>
            <a:spLocks noGrp="1"/>
          </p:cNvSpPr>
          <p:nvPr>
            <p:ph idx="1"/>
          </p:nvPr>
        </p:nvSpPr>
        <p:spPr>
          <a:xfrm>
            <a:off x="498765" y="1280159"/>
            <a:ext cx="10989424" cy="5087389"/>
          </a:xfrm>
        </p:spPr>
        <p:txBody>
          <a:bodyPr>
            <a:normAutofit/>
          </a:bodyPr>
          <a:lstStyle/>
          <a:p>
            <a:pPr marL="514350" indent="-514350" algn="just">
              <a:buFont typeface="+mj-lt"/>
              <a:buAutoNum type="arabicPeriod"/>
            </a:pPr>
            <a:r>
              <a:rPr lang="en-ID" sz="3200" dirty="0" err="1">
                <a:latin typeface="Times New Roman" panose="02020603050405020304" pitchFamily="18" charset="0"/>
                <a:cs typeface="Times New Roman" panose="02020603050405020304" pitchFamily="18" charset="0"/>
              </a:rPr>
              <a:t>Menurut</a:t>
            </a:r>
            <a:r>
              <a:rPr lang="en-ID" sz="3200" dirty="0">
                <a:latin typeface="Times New Roman" panose="02020603050405020304" pitchFamily="18" charset="0"/>
                <a:cs typeface="Times New Roman" panose="02020603050405020304" pitchFamily="18" charset="0"/>
              </a:rPr>
              <a:t> Philip Kotler </a:t>
            </a:r>
            <a:r>
              <a:rPr lang="en-ID" sz="3200" dirty="0" err="1">
                <a:latin typeface="Times New Roman" panose="02020603050405020304" pitchFamily="18" charset="0"/>
                <a:cs typeface="Times New Roman" panose="02020603050405020304" pitchFamily="18" charset="0"/>
              </a:rPr>
              <a:t>Konsumen</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adalah</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semua</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individu</a:t>
            </a:r>
            <a:r>
              <a:rPr lang="en-ID" sz="3200" dirty="0">
                <a:latin typeface="Times New Roman" panose="02020603050405020304" pitchFamily="18" charset="0"/>
                <a:cs typeface="Times New Roman" panose="02020603050405020304" pitchFamily="18" charset="0"/>
              </a:rPr>
              <a:t> dan </a:t>
            </a:r>
            <a:r>
              <a:rPr lang="en-ID" sz="3200" dirty="0" err="1">
                <a:latin typeface="Times New Roman" panose="02020603050405020304" pitchFamily="18" charset="0"/>
                <a:cs typeface="Times New Roman" panose="02020603050405020304" pitchFamily="18" charset="0"/>
              </a:rPr>
              <a:t>rumah</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tangga</a:t>
            </a:r>
            <a:r>
              <a:rPr lang="en-ID" sz="3200" dirty="0">
                <a:latin typeface="Times New Roman" panose="02020603050405020304" pitchFamily="18" charset="0"/>
                <a:cs typeface="Times New Roman" panose="02020603050405020304" pitchFamily="18" charset="0"/>
              </a:rPr>
              <a:t> yang </a:t>
            </a:r>
            <a:r>
              <a:rPr lang="en-ID" sz="3200" dirty="0" err="1">
                <a:latin typeface="Times New Roman" panose="02020603050405020304" pitchFamily="18" charset="0"/>
                <a:cs typeface="Times New Roman" panose="02020603050405020304" pitchFamily="18" charset="0"/>
              </a:rPr>
              <a:t>membeli</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atau</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memperoleh</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barang</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atau</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jasa</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untuk</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dikonsumsi</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pribadi</a:t>
            </a:r>
            <a:r>
              <a:rPr lang="en-ID" sz="3200" dirty="0">
                <a:latin typeface="Times New Roman" panose="02020603050405020304" pitchFamily="18" charset="0"/>
                <a:cs typeface="Times New Roman" panose="02020603050405020304" pitchFamily="18" charset="0"/>
              </a:rPr>
              <a:t> </a:t>
            </a:r>
          </a:p>
          <a:p>
            <a:pPr marL="514350" indent="-514350" algn="just">
              <a:buFont typeface="+mj-lt"/>
              <a:buAutoNum type="arabicPeriod"/>
            </a:pPr>
            <a:r>
              <a:rPr lang="en-ID" sz="3200" dirty="0" err="1">
                <a:latin typeface="Times New Roman" panose="02020603050405020304" pitchFamily="18" charset="0"/>
                <a:cs typeface="Times New Roman" panose="02020603050405020304" pitchFamily="18" charset="0"/>
              </a:rPr>
              <a:t>Menurut</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Wira</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Suteja</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Konsumen</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adalah</a:t>
            </a:r>
            <a:r>
              <a:rPr lang="en-ID" sz="3200" dirty="0">
                <a:latin typeface="Times New Roman" panose="02020603050405020304" pitchFamily="18" charset="0"/>
                <a:cs typeface="Times New Roman" panose="02020603050405020304" pitchFamily="18" charset="0"/>
              </a:rPr>
              <a:t> orang yang </a:t>
            </a:r>
            <a:r>
              <a:rPr lang="en-ID" sz="3200" dirty="0" err="1">
                <a:latin typeface="Times New Roman" panose="02020603050405020304" pitchFamily="18" charset="0"/>
                <a:cs typeface="Times New Roman" panose="02020603050405020304" pitchFamily="18" charset="0"/>
              </a:rPr>
              <a:t>menciptakan</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pandangan</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tentang</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perusahaan</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kita</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tentang</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baik</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atau</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buruk</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pelayanan</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kita</a:t>
            </a:r>
            <a:r>
              <a:rPr lang="en-ID" sz="3200" dirty="0">
                <a:latin typeface="Times New Roman" panose="02020603050405020304" pitchFamily="18" charset="0"/>
                <a:cs typeface="Times New Roman" panose="02020603050405020304" pitchFamily="18" charset="0"/>
              </a:rPr>
              <a:t>.</a:t>
            </a:r>
          </a:p>
          <a:p>
            <a:pPr marL="514350" indent="-514350" algn="just">
              <a:buFont typeface="+mj-lt"/>
              <a:buAutoNum type="arabicPeriod"/>
            </a:pPr>
            <a:r>
              <a:rPr lang="en-ID" sz="3200" dirty="0" err="1">
                <a:latin typeface="Times New Roman" panose="02020603050405020304" pitchFamily="18" charset="0"/>
                <a:cs typeface="Times New Roman" panose="02020603050405020304" pitchFamily="18" charset="0"/>
              </a:rPr>
              <a:t>Menurut</a:t>
            </a:r>
            <a:r>
              <a:rPr lang="en-ID" sz="3200" dirty="0">
                <a:latin typeface="Times New Roman" panose="02020603050405020304" pitchFamily="18" charset="0"/>
                <a:cs typeface="Times New Roman" panose="02020603050405020304" pitchFamily="18" charset="0"/>
              </a:rPr>
              <a:t> Az. </a:t>
            </a:r>
            <a:r>
              <a:rPr lang="en-ID" sz="3200" dirty="0" err="1">
                <a:latin typeface="Times New Roman" panose="02020603050405020304" pitchFamily="18" charset="0"/>
                <a:cs typeface="Times New Roman" panose="02020603050405020304" pitchFamily="18" charset="0"/>
              </a:rPr>
              <a:t>Nasution</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Konsumen</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adalah</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setiap</a:t>
            </a:r>
            <a:r>
              <a:rPr lang="en-ID" sz="3200" dirty="0">
                <a:latin typeface="Times New Roman" panose="02020603050405020304" pitchFamily="18" charset="0"/>
                <a:cs typeface="Times New Roman" panose="02020603050405020304" pitchFamily="18" charset="0"/>
              </a:rPr>
              <a:t> orang yang </a:t>
            </a:r>
            <a:r>
              <a:rPr lang="en-ID" sz="3200" dirty="0" err="1">
                <a:latin typeface="Times New Roman" panose="02020603050405020304" pitchFamily="18" charset="0"/>
                <a:cs typeface="Times New Roman" panose="02020603050405020304" pitchFamily="18" charset="0"/>
              </a:rPr>
              <a:t>mendapatkan</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barang</a:t>
            </a:r>
            <a:r>
              <a:rPr lang="en-ID" sz="3200" dirty="0">
                <a:latin typeface="Times New Roman" panose="02020603050405020304" pitchFamily="18" charset="0"/>
                <a:cs typeface="Times New Roman" panose="02020603050405020304" pitchFamily="18" charset="0"/>
              </a:rPr>
              <a:t> dan </a:t>
            </a:r>
            <a:r>
              <a:rPr lang="en-ID" sz="3200" dirty="0" err="1">
                <a:latin typeface="Times New Roman" panose="02020603050405020304" pitchFamily="18" charset="0"/>
                <a:cs typeface="Times New Roman" panose="02020603050405020304" pitchFamily="18" charset="0"/>
              </a:rPr>
              <a:t>jasa</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digunakan</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untuk</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tujuan</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tertentu</a:t>
            </a:r>
            <a:endParaRPr lang="en-ID"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0774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A86AFF-8CC0-F068-DDBE-AE46ECE24776}"/>
              </a:ext>
            </a:extLst>
          </p:cNvPr>
          <p:cNvPicPr>
            <a:picLocks noChangeAspect="1"/>
          </p:cNvPicPr>
          <p:nvPr/>
        </p:nvPicPr>
        <p:blipFill>
          <a:blip r:embed="rId2"/>
          <a:stretch>
            <a:fillRect/>
          </a:stretch>
        </p:blipFill>
        <p:spPr>
          <a:xfrm>
            <a:off x="648393" y="448886"/>
            <a:ext cx="10889671" cy="5902037"/>
          </a:xfrm>
          <a:prstGeom prst="rect">
            <a:avLst/>
          </a:prstGeom>
        </p:spPr>
      </p:pic>
    </p:spTree>
    <p:extLst>
      <p:ext uri="{BB962C8B-B14F-4D97-AF65-F5344CB8AC3E}">
        <p14:creationId xmlns:p14="http://schemas.microsoft.com/office/powerpoint/2010/main" val="4651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649F7-585D-4534-9EF5-F2128E683FBD}"/>
              </a:ext>
            </a:extLst>
          </p:cNvPr>
          <p:cNvSpPr>
            <a:spLocks noGrp="1"/>
          </p:cNvSpPr>
          <p:nvPr>
            <p:ph type="title"/>
          </p:nvPr>
        </p:nvSpPr>
        <p:spPr>
          <a:xfrm>
            <a:off x="1066800" y="642594"/>
            <a:ext cx="10058400" cy="620941"/>
          </a:xfrm>
        </p:spPr>
        <p:txBody>
          <a:bodyPr>
            <a:noAutofit/>
          </a:bodyPr>
          <a:lstStyle/>
          <a:p>
            <a:pPr algn="ctr"/>
            <a:r>
              <a:rPr lang="en-US" sz="4400" b="1" dirty="0">
                <a:solidFill>
                  <a:srgbClr val="FF0000"/>
                </a:solidFill>
              </a:rPr>
              <a:t>PENGERTIAN PELAKU USAHA</a:t>
            </a:r>
            <a:endParaRPr lang="en-ID" sz="4400" b="1" dirty="0">
              <a:solidFill>
                <a:srgbClr val="FF0000"/>
              </a:solidFill>
            </a:endParaRPr>
          </a:p>
        </p:txBody>
      </p:sp>
      <p:sp>
        <p:nvSpPr>
          <p:cNvPr id="3" name="Content Placeholder 2">
            <a:extLst>
              <a:ext uri="{FF2B5EF4-FFF2-40B4-BE49-F238E27FC236}">
                <a16:creationId xmlns:a16="http://schemas.microsoft.com/office/drawing/2014/main" id="{4858D9C3-411E-8545-D755-6C5605C8A481}"/>
              </a:ext>
            </a:extLst>
          </p:cNvPr>
          <p:cNvSpPr>
            <a:spLocks noGrp="1"/>
          </p:cNvSpPr>
          <p:nvPr>
            <p:ph idx="1"/>
          </p:nvPr>
        </p:nvSpPr>
        <p:spPr>
          <a:xfrm>
            <a:off x="515389" y="1379913"/>
            <a:ext cx="11172306" cy="4835493"/>
          </a:xfrm>
        </p:spPr>
        <p:txBody>
          <a:bodyPr>
            <a:noAutofit/>
          </a:bodyPr>
          <a:lstStyle/>
          <a:p>
            <a:pPr marL="0" indent="0" algn="just">
              <a:buNone/>
            </a:pPr>
            <a:r>
              <a:rPr lang="en-ID" sz="3600" b="0" i="0" dirty="0" err="1">
                <a:effectLst/>
                <a:latin typeface="Times New Roman" panose="02020603050405020304" pitchFamily="18" charset="0"/>
                <a:cs typeface="Times New Roman" panose="02020603050405020304" pitchFamily="18" charset="0"/>
              </a:rPr>
              <a:t>Pelaku</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usaha</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sering</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diartikan</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sebagai</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pengusaha</a:t>
            </a:r>
            <a:r>
              <a:rPr lang="en-ID" sz="3600" b="0" i="0" dirty="0">
                <a:effectLst/>
                <a:latin typeface="Times New Roman" panose="02020603050405020304" pitchFamily="18" charset="0"/>
                <a:cs typeface="Times New Roman" panose="02020603050405020304" pitchFamily="18" charset="0"/>
              </a:rPr>
              <a:t> yang </a:t>
            </a:r>
            <a:r>
              <a:rPr lang="en-ID" sz="3600" b="0" i="0" dirty="0" err="1">
                <a:effectLst/>
                <a:latin typeface="Times New Roman" panose="02020603050405020304" pitchFamily="18" charset="0"/>
                <a:cs typeface="Times New Roman" panose="02020603050405020304" pitchFamily="18" charset="0"/>
              </a:rPr>
              <a:t>menghasilkan</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barang</a:t>
            </a:r>
            <a:r>
              <a:rPr lang="en-ID" sz="3600" b="0" i="0" dirty="0">
                <a:effectLst/>
                <a:latin typeface="Times New Roman" panose="02020603050405020304" pitchFamily="18" charset="0"/>
                <a:cs typeface="Times New Roman" panose="02020603050405020304" pitchFamily="18" charset="0"/>
              </a:rPr>
              <a:t> dan </a:t>
            </a:r>
            <a:r>
              <a:rPr lang="en-ID" sz="3600" b="0" i="0" dirty="0" err="1">
                <a:effectLst/>
                <a:latin typeface="Times New Roman" panose="02020603050405020304" pitchFamily="18" charset="0"/>
                <a:cs typeface="Times New Roman" panose="02020603050405020304" pitchFamily="18" charset="0"/>
              </a:rPr>
              <a:t>jasa</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seperti</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pembuat</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produk</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grosir</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atau</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pengecer</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profesional</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atau</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setiap</a:t>
            </a:r>
            <a:r>
              <a:rPr lang="en-ID" sz="3600" b="0" i="0" dirty="0">
                <a:effectLst/>
                <a:latin typeface="Times New Roman" panose="02020603050405020304" pitchFamily="18" charset="0"/>
                <a:cs typeface="Times New Roman" panose="02020603050405020304" pitchFamily="18" charset="0"/>
              </a:rPr>
              <a:t> orang yang </a:t>
            </a:r>
            <a:r>
              <a:rPr lang="en-ID" sz="3600" b="0" i="0" dirty="0" err="1">
                <a:effectLst/>
                <a:latin typeface="Times New Roman" panose="02020603050405020304" pitchFamily="18" charset="0"/>
                <a:cs typeface="Times New Roman" panose="02020603050405020304" pitchFamily="18" charset="0"/>
              </a:rPr>
              <a:t>ikut</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serta</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dalam</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penyediaan</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barang</a:t>
            </a:r>
            <a:r>
              <a:rPr lang="en-ID" sz="3600" b="0" i="0" dirty="0">
                <a:effectLst/>
                <a:latin typeface="Times New Roman" panose="02020603050405020304" pitchFamily="18" charset="0"/>
                <a:cs typeface="Times New Roman" panose="02020603050405020304" pitchFamily="18" charset="0"/>
              </a:rPr>
              <a:t> dan </a:t>
            </a:r>
            <a:r>
              <a:rPr lang="en-ID" sz="3600" b="0" i="0" dirty="0" err="1">
                <a:effectLst/>
                <a:latin typeface="Times New Roman" panose="02020603050405020304" pitchFamily="18" charset="0"/>
                <a:cs typeface="Times New Roman" panose="02020603050405020304" pitchFamily="18" charset="0"/>
              </a:rPr>
              <a:t>jasa</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hingga</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sampai</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ke</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konsumen</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Secara</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umum</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definisi</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atau</a:t>
            </a:r>
            <a:r>
              <a:rPr lang="en-ID" sz="3600" b="0" i="0" dirty="0">
                <a:effectLst/>
                <a:latin typeface="Times New Roman" panose="02020603050405020304" pitchFamily="18" charset="0"/>
                <a:cs typeface="Times New Roman" panose="02020603050405020304" pitchFamily="18" charset="0"/>
              </a:rPr>
              <a:t> </a:t>
            </a:r>
            <a:r>
              <a:rPr lang="en-ID" sz="3600" i="0" u="sng" dirty="0" err="1">
                <a:effectLst/>
                <a:latin typeface="Times New Roman" panose="02020603050405020304" pitchFamily="18" charset="0"/>
                <a:cs typeface="Times New Roman" panose="02020603050405020304" pitchFamily="18" charset="0"/>
              </a:rPr>
              <a:t>P</a:t>
            </a:r>
            <a:r>
              <a:rPr lang="en-ID" sz="3600" i="0" u="sng" dirty="0" err="1">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engertian</a:t>
            </a:r>
            <a:r>
              <a:rPr lang="en-ID" sz="3600" i="0" u="sng"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ID" sz="3600" i="0" u="sng" dirty="0" err="1">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pelaku</a:t>
            </a:r>
            <a:r>
              <a:rPr lang="en-ID" sz="3600" i="0" u="sng"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ID" sz="3600" i="0" u="sng" dirty="0" err="1">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usaha</a:t>
            </a:r>
            <a:r>
              <a:rPr lang="en-ID" sz="3600" i="0" u="sng"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ID" sz="3600" i="0" u="sng" dirty="0" err="1">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adalah</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setiap</a:t>
            </a:r>
            <a:r>
              <a:rPr lang="en-ID" sz="3600" b="0" i="0" dirty="0">
                <a:effectLst/>
                <a:latin typeface="Times New Roman" panose="02020603050405020304" pitchFamily="18" charset="0"/>
                <a:cs typeface="Times New Roman" panose="02020603050405020304" pitchFamily="18" charset="0"/>
              </a:rPr>
              <a:t> orang </a:t>
            </a:r>
            <a:r>
              <a:rPr lang="en-ID" sz="3600" b="0" i="0" dirty="0" err="1">
                <a:effectLst/>
                <a:latin typeface="Times New Roman" panose="02020603050405020304" pitchFamily="18" charset="0"/>
                <a:cs typeface="Times New Roman" panose="02020603050405020304" pitchFamily="18" charset="0"/>
              </a:rPr>
              <a:t>atau</a:t>
            </a:r>
            <a:r>
              <a:rPr lang="en-ID" sz="3600" b="0" i="0" dirty="0">
                <a:effectLst/>
                <a:latin typeface="Times New Roman" panose="02020603050405020304" pitchFamily="18" charset="0"/>
                <a:cs typeface="Times New Roman" panose="02020603050405020304" pitchFamily="18" charset="0"/>
              </a:rPr>
              <a:t> badan </a:t>
            </a:r>
            <a:r>
              <a:rPr lang="en-ID" sz="3600" b="0" i="0" dirty="0" err="1">
                <a:effectLst/>
                <a:latin typeface="Times New Roman" panose="02020603050405020304" pitchFamily="18" charset="0"/>
                <a:cs typeface="Times New Roman" panose="02020603050405020304" pitchFamily="18" charset="0"/>
              </a:rPr>
              <a:t>usaha</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baik</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berbentuk</a:t>
            </a:r>
            <a:r>
              <a:rPr lang="en-ID" sz="3600" b="0" i="0" dirty="0">
                <a:effectLst/>
                <a:latin typeface="Times New Roman" panose="02020603050405020304" pitchFamily="18" charset="0"/>
                <a:cs typeface="Times New Roman" panose="02020603050405020304" pitchFamily="18" charset="0"/>
              </a:rPr>
              <a:t> badan </a:t>
            </a:r>
            <a:r>
              <a:rPr lang="en-ID" sz="3600" b="0" i="0" dirty="0" err="1">
                <a:effectLst/>
                <a:latin typeface="Times New Roman" panose="02020603050405020304" pitchFamily="18" charset="0"/>
                <a:cs typeface="Times New Roman" panose="02020603050405020304" pitchFamily="18" charset="0"/>
              </a:rPr>
              <a:t>hukum</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atau</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tidak</a:t>
            </a:r>
            <a:r>
              <a:rPr lang="en-ID" sz="3600" b="0" i="0" dirty="0">
                <a:effectLst/>
                <a:latin typeface="Times New Roman" panose="02020603050405020304" pitchFamily="18" charset="0"/>
                <a:cs typeface="Times New Roman" panose="02020603050405020304" pitchFamily="18" charset="0"/>
              </a:rPr>
              <a:t> yang </a:t>
            </a:r>
            <a:r>
              <a:rPr lang="en-ID" sz="3600" b="0" i="0" dirty="0" err="1">
                <a:effectLst/>
                <a:latin typeface="Times New Roman" panose="02020603050405020304" pitchFamily="18" charset="0"/>
                <a:cs typeface="Times New Roman" panose="02020603050405020304" pitchFamily="18" charset="0"/>
              </a:rPr>
              <a:t>didirikan</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untuk</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melakukan</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kegiatan</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usaha</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dalam</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berbagai</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bidang</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ekonomi</a:t>
            </a:r>
            <a:r>
              <a:rPr lang="en-ID" sz="3600" b="0" i="0" dirty="0">
                <a:effectLst/>
                <a:latin typeface="Times New Roman" panose="02020603050405020304" pitchFamily="18" charset="0"/>
                <a:cs typeface="Times New Roman" panose="02020603050405020304" pitchFamily="18" charset="0"/>
              </a:rPr>
              <a:t>.</a:t>
            </a:r>
            <a:endParaRPr lang="en-ID"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2497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9F88E-888E-7175-C934-747F80295C63}"/>
              </a:ext>
            </a:extLst>
          </p:cNvPr>
          <p:cNvSpPr>
            <a:spLocks noGrp="1"/>
          </p:cNvSpPr>
          <p:nvPr>
            <p:ph idx="1"/>
          </p:nvPr>
        </p:nvSpPr>
        <p:spPr>
          <a:xfrm>
            <a:off x="399011" y="382385"/>
            <a:ext cx="11288684" cy="6035040"/>
          </a:xfrm>
        </p:spPr>
        <p:txBody>
          <a:bodyPr>
            <a:noAutofit/>
          </a:bodyPr>
          <a:lstStyle/>
          <a:p>
            <a:pPr marL="0" indent="0" algn="just">
              <a:buNone/>
            </a:pPr>
            <a:r>
              <a:rPr lang="en-ID" sz="3200" i="0" dirty="0" err="1">
                <a:solidFill>
                  <a:srgbClr val="222222"/>
                </a:solidFill>
                <a:effectLst/>
                <a:latin typeface="Times New Roman" panose="02020603050405020304" pitchFamily="18" charset="0"/>
                <a:cs typeface="Times New Roman" panose="02020603050405020304" pitchFamily="18" charset="0"/>
              </a:rPr>
              <a:t>Pengertian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pelaku</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usaha</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menurut</a:t>
            </a:r>
            <a:r>
              <a:rPr lang="en-ID" sz="3200" i="0" dirty="0">
                <a:solidFill>
                  <a:srgbClr val="222222"/>
                </a:solidFill>
                <a:effectLst/>
                <a:latin typeface="Times New Roman" panose="02020603050405020304" pitchFamily="18" charset="0"/>
                <a:cs typeface="Times New Roman" panose="02020603050405020304" pitchFamily="18" charset="0"/>
              </a:rPr>
              <a:t> Pasal 1 </a:t>
            </a:r>
            <a:r>
              <a:rPr lang="en-ID" sz="3200" i="0" dirty="0" err="1">
                <a:solidFill>
                  <a:srgbClr val="222222"/>
                </a:solidFill>
                <a:effectLst/>
                <a:latin typeface="Times New Roman" panose="02020603050405020304" pitchFamily="18" charset="0"/>
                <a:cs typeface="Times New Roman" panose="02020603050405020304" pitchFamily="18" charset="0"/>
              </a:rPr>
              <a:t>angka</a:t>
            </a:r>
            <a:r>
              <a:rPr lang="en-ID" sz="3200" i="0" dirty="0">
                <a:solidFill>
                  <a:srgbClr val="222222"/>
                </a:solidFill>
                <a:effectLst/>
                <a:latin typeface="Times New Roman" panose="02020603050405020304" pitchFamily="18" charset="0"/>
                <a:cs typeface="Times New Roman" panose="02020603050405020304" pitchFamily="18" charset="0"/>
              </a:rPr>
              <a:t> 3 </a:t>
            </a:r>
            <a:r>
              <a:rPr lang="en-ID" sz="3200" i="0" dirty="0" err="1">
                <a:solidFill>
                  <a:srgbClr val="222222"/>
                </a:solidFill>
                <a:effectLst/>
                <a:latin typeface="Times New Roman" panose="02020603050405020304" pitchFamily="18" charset="0"/>
                <a:cs typeface="Times New Roman" panose="02020603050405020304" pitchFamily="18" charset="0"/>
              </a:rPr>
              <a:t>Undang-Undang</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Nomor</a:t>
            </a:r>
            <a:r>
              <a:rPr lang="en-ID" sz="3200" i="0" dirty="0">
                <a:solidFill>
                  <a:srgbClr val="222222"/>
                </a:solidFill>
                <a:effectLst/>
                <a:latin typeface="Times New Roman" panose="02020603050405020304" pitchFamily="18" charset="0"/>
                <a:cs typeface="Times New Roman" panose="02020603050405020304" pitchFamily="18" charset="0"/>
              </a:rPr>
              <a:t> 8 </a:t>
            </a:r>
            <a:r>
              <a:rPr lang="en-ID" sz="3200" i="0" dirty="0" err="1">
                <a:solidFill>
                  <a:srgbClr val="222222"/>
                </a:solidFill>
                <a:effectLst/>
                <a:latin typeface="Times New Roman" panose="02020603050405020304" pitchFamily="18" charset="0"/>
                <a:cs typeface="Times New Roman" panose="02020603050405020304" pitchFamily="18" charset="0"/>
              </a:rPr>
              <a:t>Tahun</a:t>
            </a:r>
            <a:r>
              <a:rPr lang="en-ID" sz="3200" i="0" dirty="0">
                <a:solidFill>
                  <a:srgbClr val="222222"/>
                </a:solidFill>
                <a:effectLst/>
                <a:latin typeface="Times New Roman" panose="02020603050405020304" pitchFamily="18" charset="0"/>
                <a:cs typeface="Times New Roman" panose="02020603050405020304" pitchFamily="18" charset="0"/>
              </a:rPr>
              <a:t> 1999 </a:t>
            </a:r>
            <a:r>
              <a:rPr lang="en-ID" sz="3200" i="0" dirty="0" err="1">
                <a:solidFill>
                  <a:srgbClr val="222222"/>
                </a:solidFill>
                <a:effectLst/>
                <a:latin typeface="Times New Roman" panose="02020603050405020304" pitchFamily="18" charset="0"/>
                <a:cs typeface="Times New Roman" panose="02020603050405020304" pitchFamily="18" charset="0"/>
              </a:rPr>
              <a:t>tentang</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Perlindungan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Konsumen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adalah</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setiap</a:t>
            </a:r>
            <a:r>
              <a:rPr lang="en-ID" sz="3200" i="0" dirty="0">
                <a:solidFill>
                  <a:srgbClr val="222222"/>
                </a:solidFill>
                <a:effectLst/>
                <a:latin typeface="Times New Roman" panose="02020603050405020304" pitchFamily="18" charset="0"/>
                <a:cs typeface="Times New Roman" panose="02020603050405020304" pitchFamily="18" charset="0"/>
              </a:rPr>
              <a:t> orang </a:t>
            </a:r>
            <a:r>
              <a:rPr lang="en-ID" sz="3200" i="0" dirty="0" err="1">
                <a:solidFill>
                  <a:srgbClr val="222222"/>
                </a:solidFill>
                <a:effectLst/>
                <a:latin typeface="Times New Roman" panose="02020603050405020304" pitchFamily="18" charset="0"/>
                <a:cs typeface="Times New Roman" panose="02020603050405020304" pitchFamily="18" charset="0"/>
              </a:rPr>
              <a:t>perorangan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atau</a:t>
            </a:r>
            <a:r>
              <a:rPr lang="en-ID" sz="3200" i="0" dirty="0">
                <a:solidFill>
                  <a:srgbClr val="222222"/>
                </a:solidFill>
                <a:effectLst/>
                <a:latin typeface="Times New Roman" panose="02020603050405020304" pitchFamily="18" charset="0"/>
                <a:cs typeface="Times New Roman" panose="02020603050405020304" pitchFamily="18" charset="0"/>
              </a:rPr>
              <a:t> badan </a:t>
            </a:r>
            <a:r>
              <a:rPr lang="en-ID" sz="3200" i="0" dirty="0" err="1">
                <a:solidFill>
                  <a:srgbClr val="222222"/>
                </a:solidFill>
                <a:effectLst/>
                <a:latin typeface="Times New Roman" panose="02020603050405020304" pitchFamily="18" charset="0"/>
                <a:cs typeface="Times New Roman" panose="02020603050405020304" pitchFamily="18" charset="0"/>
              </a:rPr>
              <a:t>usaha</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baik</a:t>
            </a:r>
            <a:r>
              <a:rPr lang="en-ID" sz="3200" i="0" dirty="0">
                <a:solidFill>
                  <a:srgbClr val="222222"/>
                </a:solidFill>
                <a:effectLst/>
                <a:latin typeface="Times New Roman" panose="02020603050405020304" pitchFamily="18" charset="0"/>
                <a:cs typeface="Times New Roman" panose="02020603050405020304" pitchFamily="18" charset="0"/>
              </a:rPr>
              <a:t> yang </a:t>
            </a:r>
            <a:r>
              <a:rPr lang="en-ID" sz="3200" i="0" dirty="0" err="1">
                <a:solidFill>
                  <a:srgbClr val="222222"/>
                </a:solidFill>
                <a:effectLst/>
                <a:latin typeface="Times New Roman" panose="02020603050405020304" pitchFamily="18" charset="0"/>
                <a:cs typeface="Times New Roman" panose="02020603050405020304" pitchFamily="18" charset="0"/>
              </a:rPr>
              <a:t>berbentuk</a:t>
            </a:r>
            <a:r>
              <a:rPr lang="en-ID" sz="3200" i="0" dirty="0">
                <a:solidFill>
                  <a:srgbClr val="222222"/>
                </a:solidFill>
                <a:effectLst/>
                <a:latin typeface="Times New Roman" panose="02020603050405020304" pitchFamily="18" charset="0"/>
                <a:cs typeface="Times New Roman" panose="02020603050405020304" pitchFamily="18" charset="0"/>
              </a:rPr>
              <a:t> badan </a:t>
            </a:r>
            <a:r>
              <a:rPr lang="en-ID" sz="3200" i="0" dirty="0" err="1">
                <a:solidFill>
                  <a:srgbClr val="222222"/>
                </a:solidFill>
                <a:effectLst/>
                <a:latin typeface="Times New Roman" panose="02020603050405020304" pitchFamily="18" charset="0"/>
                <a:cs typeface="Times New Roman" panose="02020603050405020304" pitchFamily="18" charset="0"/>
              </a:rPr>
              <a:t>hukum</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maupun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bukan</a:t>
            </a:r>
            <a:r>
              <a:rPr lang="en-ID" sz="3200" i="0" dirty="0">
                <a:solidFill>
                  <a:srgbClr val="222222"/>
                </a:solidFill>
                <a:effectLst/>
                <a:latin typeface="Times New Roman" panose="02020603050405020304" pitchFamily="18" charset="0"/>
                <a:cs typeface="Times New Roman" panose="02020603050405020304" pitchFamily="18" charset="0"/>
              </a:rPr>
              <a:t> badan </a:t>
            </a:r>
            <a:r>
              <a:rPr lang="en-ID" sz="3200" i="0" dirty="0" err="1">
                <a:solidFill>
                  <a:srgbClr val="222222"/>
                </a:solidFill>
                <a:effectLst/>
                <a:latin typeface="Times New Roman" panose="02020603050405020304" pitchFamily="18" charset="0"/>
                <a:cs typeface="Times New Roman" panose="02020603050405020304" pitchFamily="18" charset="0"/>
              </a:rPr>
              <a:t>hukum</a:t>
            </a:r>
            <a:r>
              <a:rPr lang="en-ID" sz="3200" i="0" dirty="0">
                <a:solidFill>
                  <a:srgbClr val="222222"/>
                </a:solidFill>
                <a:effectLst/>
                <a:latin typeface="Times New Roman" panose="02020603050405020304" pitchFamily="18" charset="0"/>
                <a:cs typeface="Times New Roman" panose="02020603050405020304" pitchFamily="18" charset="0"/>
              </a:rPr>
              <a:t> yang </a:t>
            </a:r>
            <a:r>
              <a:rPr lang="en-ID" sz="3200" i="0" dirty="0" err="1">
                <a:solidFill>
                  <a:srgbClr val="222222"/>
                </a:solidFill>
                <a:effectLst/>
                <a:latin typeface="Times New Roman" panose="02020603050405020304" pitchFamily="18" charset="0"/>
                <a:cs typeface="Times New Roman" panose="02020603050405020304" pitchFamily="18" charset="0"/>
              </a:rPr>
              <a:t>didirikan</a:t>
            </a:r>
            <a:r>
              <a:rPr lang="en-ID" sz="3200" i="0" dirty="0">
                <a:solidFill>
                  <a:srgbClr val="222222"/>
                </a:solidFill>
                <a:effectLst/>
                <a:latin typeface="Times New Roman" panose="02020603050405020304" pitchFamily="18" charset="0"/>
                <a:cs typeface="Times New Roman" panose="02020603050405020304" pitchFamily="18" charset="0"/>
              </a:rPr>
              <a:t> dan </a:t>
            </a:r>
            <a:r>
              <a:rPr lang="en-ID" sz="3200" i="0" dirty="0" err="1">
                <a:solidFill>
                  <a:srgbClr val="222222"/>
                </a:solidFill>
                <a:effectLst/>
                <a:latin typeface="Times New Roman" panose="02020603050405020304" pitchFamily="18" charset="0"/>
                <a:cs typeface="Times New Roman" panose="02020603050405020304" pitchFamily="18" charset="0"/>
              </a:rPr>
              <a:t>berkedudukan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atau</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melakukan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kegiatan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dalam</a:t>
            </a:r>
            <a:r>
              <a:rPr lang="en-ID" sz="3200" i="0" dirty="0">
                <a:solidFill>
                  <a:srgbClr val="222222"/>
                </a:solidFill>
                <a:effectLst/>
                <a:latin typeface="Times New Roman" panose="02020603050405020304" pitchFamily="18" charset="0"/>
                <a:cs typeface="Times New Roman" panose="02020603050405020304" pitchFamily="18" charset="0"/>
              </a:rPr>
              <a:t> wilayah </a:t>
            </a:r>
            <a:r>
              <a:rPr lang="en-ID" sz="3200" i="0" dirty="0" err="1">
                <a:solidFill>
                  <a:srgbClr val="222222"/>
                </a:solidFill>
                <a:effectLst/>
                <a:latin typeface="Times New Roman" panose="02020603050405020304" pitchFamily="18" charset="0"/>
                <a:cs typeface="Times New Roman" panose="02020603050405020304" pitchFamily="18" charset="0"/>
              </a:rPr>
              <a:t>hukum</a:t>
            </a:r>
            <a:r>
              <a:rPr lang="en-ID" sz="3200" i="0" dirty="0">
                <a:solidFill>
                  <a:srgbClr val="222222"/>
                </a:solidFill>
                <a:effectLst/>
                <a:latin typeface="Times New Roman" panose="02020603050405020304" pitchFamily="18" charset="0"/>
                <a:cs typeface="Times New Roman" panose="02020603050405020304" pitchFamily="18" charset="0"/>
              </a:rPr>
              <a:t> negara </a:t>
            </a:r>
            <a:r>
              <a:rPr lang="en-ID" sz="3200" i="0" dirty="0" err="1">
                <a:solidFill>
                  <a:srgbClr val="222222"/>
                </a:solidFill>
                <a:effectLst/>
                <a:latin typeface="Times New Roman" panose="02020603050405020304" pitchFamily="18" charset="0"/>
                <a:cs typeface="Times New Roman" panose="02020603050405020304" pitchFamily="18" charset="0"/>
              </a:rPr>
              <a:t>Republik</a:t>
            </a:r>
            <a:r>
              <a:rPr lang="en-ID" sz="3200" i="0" dirty="0">
                <a:solidFill>
                  <a:srgbClr val="222222"/>
                </a:solidFill>
                <a:effectLst/>
                <a:latin typeface="Times New Roman" panose="02020603050405020304" pitchFamily="18" charset="0"/>
                <a:cs typeface="Times New Roman" panose="02020603050405020304" pitchFamily="18" charset="0"/>
              </a:rPr>
              <a:t> Indonesia, </a:t>
            </a:r>
            <a:r>
              <a:rPr lang="en-ID" sz="3200" i="0" dirty="0" err="1">
                <a:solidFill>
                  <a:srgbClr val="222222"/>
                </a:solidFill>
                <a:effectLst/>
                <a:latin typeface="Times New Roman" panose="02020603050405020304" pitchFamily="18" charset="0"/>
                <a:cs typeface="Times New Roman" panose="02020603050405020304" pitchFamily="18" charset="0"/>
              </a:rPr>
              <a:t>baik</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sendiri</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maupun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bersama-sama</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melalui</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perjanjian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menyelenggarakan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kegiatan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usaha</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dalam</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berbagai</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bidang</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ekonomi</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Menurut</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Penjelasan</a:t>
            </a:r>
            <a:r>
              <a:rPr lang="en-ID" sz="3200" i="0" dirty="0">
                <a:solidFill>
                  <a:srgbClr val="222222"/>
                </a:solidFill>
                <a:effectLst/>
                <a:latin typeface="Times New Roman" panose="02020603050405020304" pitchFamily="18" charset="0"/>
                <a:cs typeface="Times New Roman" panose="02020603050405020304" pitchFamily="18" charset="0"/>
              </a:rPr>
              <a:t> Pasal 1 </a:t>
            </a:r>
            <a:r>
              <a:rPr lang="en-ID" sz="3200" i="0" dirty="0" err="1">
                <a:solidFill>
                  <a:srgbClr val="222222"/>
                </a:solidFill>
                <a:effectLst/>
                <a:latin typeface="Times New Roman" panose="02020603050405020304" pitchFamily="18" charset="0"/>
                <a:cs typeface="Times New Roman" panose="02020603050405020304" pitchFamily="18" charset="0"/>
              </a:rPr>
              <a:t>angka</a:t>
            </a:r>
            <a:r>
              <a:rPr lang="en-ID" sz="3200" i="0" dirty="0">
                <a:solidFill>
                  <a:srgbClr val="222222"/>
                </a:solidFill>
                <a:effectLst/>
                <a:latin typeface="Times New Roman" panose="02020603050405020304" pitchFamily="18" charset="0"/>
                <a:cs typeface="Times New Roman" panose="02020603050405020304" pitchFamily="18" charset="0"/>
              </a:rPr>
              <a:t> 3 </a:t>
            </a:r>
            <a:r>
              <a:rPr lang="en-ID" sz="3200" i="0" dirty="0" err="1">
                <a:solidFill>
                  <a:srgbClr val="222222"/>
                </a:solidFill>
                <a:effectLst/>
                <a:latin typeface="Times New Roman" panose="02020603050405020304" pitchFamily="18" charset="0"/>
                <a:cs typeface="Times New Roman" panose="02020603050405020304" pitchFamily="18" charset="0"/>
              </a:rPr>
              <a:t>Undang-Undang</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Perlindungan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Konsumen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pelaku</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usaha</a:t>
            </a:r>
            <a:r>
              <a:rPr lang="en-ID" sz="3200" i="0" dirty="0">
                <a:solidFill>
                  <a:srgbClr val="222222"/>
                </a:solidFill>
                <a:effectLst/>
                <a:latin typeface="Times New Roman" panose="02020603050405020304" pitchFamily="18" charset="0"/>
                <a:cs typeface="Times New Roman" panose="02020603050405020304" pitchFamily="18" charset="0"/>
              </a:rPr>
              <a:t> yang </a:t>
            </a:r>
            <a:r>
              <a:rPr lang="en-ID" sz="3200" i="0" dirty="0" err="1">
                <a:solidFill>
                  <a:srgbClr val="222222"/>
                </a:solidFill>
                <a:effectLst/>
                <a:latin typeface="Times New Roman" panose="02020603050405020304" pitchFamily="18" charset="0"/>
                <a:cs typeface="Times New Roman" panose="02020603050405020304" pitchFamily="18" charset="0"/>
              </a:rPr>
              <a:t>termasuk</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dalam</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pengertian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tersebut</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meliputi</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perusahaan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korporasi</a:t>
            </a:r>
            <a:r>
              <a:rPr lang="en-ID" sz="3200" i="0" dirty="0">
                <a:solidFill>
                  <a:srgbClr val="222222"/>
                </a:solidFill>
                <a:effectLst/>
                <a:latin typeface="Times New Roman" panose="02020603050405020304" pitchFamily="18" charset="0"/>
                <a:cs typeface="Times New Roman" panose="02020603050405020304" pitchFamily="18" charset="0"/>
              </a:rPr>
              <a:t>, BUMN, </a:t>
            </a:r>
            <a:r>
              <a:rPr lang="en-ID" sz="3200" i="0" dirty="0" err="1">
                <a:solidFill>
                  <a:srgbClr val="222222"/>
                </a:solidFill>
                <a:effectLst/>
                <a:latin typeface="Times New Roman" panose="02020603050405020304" pitchFamily="18" charset="0"/>
                <a:cs typeface="Times New Roman" panose="02020603050405020304" pitchFamily="18" charset="0"/>
              </a:rPr>
              <a:t>koperasi</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importir</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pedagang</a:t>
            </a:r>
            <a:r>
              <a:rPr lang="en-ID" sz="3200" i="0" dirty="0">
                <a:solidFill>
                  <a:srgbClr val="222222"/>
                </a:solidFill>
                <a:effectLst/>
                <a:latin typeface="Times New Roman" panose="02020603050405020304" pitchFamily="18" charset="0"/>
                <a:cs typeface="Times New Roman" panose="02020603050405020304" pitchFamily="18" charset="0"/>
              </a:rPr>
              <a:t>, distributor dan lain-lain.</a:t>
            </a:r>
            <a:endParaRPr lang="en-ID"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28408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75FBC4-9D33-46BE-911D-419763BA9AF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3.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{B036E211-F914-44C2-BE2A-4A6829EC00C4}tf56219246_win32</Template>
  <TotalTime>33</TotalTime>
  <Words>526</Words>
  <Application>Microsoft Office PowerPoint</Application>
  <PresentationFormat>Widescreen</PresentationFormat>
  <Paragraphs>18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Avenir Next LT Pro</vt:lpstr>
      <vt:lpstr>Avenir Next LT Pro Light</vt:lpstr>
      <vt:lpstr>Garamond</vt:lpstr>
      <vt:lpstr>Times New Roman</vt:lpstr>
      <vt:lpstr>SavonVTI</vt:lpstr>
      <vt:lpstr>PENGERTIAN KONSUMEN DAN PELAKU USAHA</vt:lpstr>
      <vt:lpstr>PowerPoint Presentation</vt:lpstr>
      <vt:lpstr>PENGERTIAN KONSUMEN </vt:lpstr>
      <vt:lpstr>PowerPoint Presentation</vt:lpstr>
      <vt:lpstr>PowerPoint Presentation</vt:lpstr>
      <vt:lpstr>PENGERTIAN KONSUMEN MENURUT AHLI </vt:lpstr>
      <vt:lpstr>PowerPoint Presentation</vt:lpstr>
      <vt:lpstr>PENGERTIAN PELAKU USAHA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M415DAO- FHD351</dc:creator>
  <cp:lastModifiedBy>M415DAO- FHD351</cp:lastModifiedBy>
  <cp:revision>1</cp:revision>
  <dcterms:created xsi:type="dcterms:W3CDTF">2024-09-28T01:08:13Z</dcterms:created>
  <dcterms:modified xsi:type="dcterms:W3CDTF">2024-09-28T01:41:51Z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