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0"/>
  </p:notesMasterIdLst>
  <p:sldIdLst>
    <p:sldId id="256" r:id="rId2"/>
    <p:sldId id="257" r:id="rId3"/>
    <p:sldId id="264" r:id="rId4"/>
    <p:sldId id="260" r:id="rId5"/>
    <p:sldId id="262" r:id="rId6"/>
    <p:sldId id="273" r:id="rId7"/>
    <p:sldId id="259" r:id="rId8"/>
    <p:sldId id="266" r:id="rId9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1"/>
      <p:bold r:id="rId12"/>
      <p:italic r:id="rId13"/>
      <p:boldItalic r:id="rId14"/>
    </p:embeddedFont>
    <p:embeddedFont>
      <p:font typeface="Montserrat Medium" panose="00000600000000000000" pitchFamily="2" charset="0"/>
      <p:regular r:id="rId15"/>
      <p:bold r:id="rId16"/>
      <p:italic r:id="rId17"/>
      <p:boldItalic r:id="rId18"/>
    </p:embeddedFont>
    <p:embeddedFont>
      <p:font typeface="Yeseva One" panose="020B060402020202020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BE27FE-75AF-40B7-A773-2B303FC8F638}">
  <a:tblStyle styleId="{A4BE27FE-75AF-40B7-A773-2B303FC8F6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731" autoAdjust="0"/>
  </p:normalViewPr>
  <p:slideViewPr>
    <p:cSldViewPr snapToGrid="0">
      <p:cViewPr varScale="1">
        <p:scale>
          <a:sx n="84" d="100"/>
          <a:sy n="84" d="100"/>
        </p:scale>
        <p:origin x="7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c85fe47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3c85fe471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47162" t="72077"/>
          <a:stretch/>
        </p:blipFill>
        <p:spPr>
          <a:xfrm rot="-5400000">
            <a:off x="5376988" y="559700"/>
            <a:ext cx="4326699" cy="320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r="2391" b="43197"/>
          <a:stretch/>
        </p:blipFill>
        <p:spPr>
          <a:xfrm rot="-5400000">
            <a:off x="-471425" y="479077"/>
            <a:ext cx="5128173" cy="4185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5854500" cy="20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676165"/>
            <a:ext cx="4391100" cy="50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t="47509"/>
          <a:stretch/>
        </p:blipFill>
        <p:spPr>
          <a:xfrm rot="4948859">
            <a:off x="8138152" y="3365198"/>
            <a:ext cx="2256737" cy="13590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"/>
          <p:cNvCxnSpPr/>
          <p:nvPr/>
        </p:nvCxnSpPr>
        <p:spPr>
          <a:xfrm>
            <a:off x="835815" y="2618200"/>
            <a:ext cx="4583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2"/>
          <p:cNvPicPr preferRelativeResize="0"/>
          <p:nvPr/>
        </p:nvPicPr>
        <p:blipFill rotWithShape="1">
          <a:blip r:embed="rId2">
            <a:alphaModFix/>
          </a:blip>
          <a:srcRect l="47162" t="74827"/>
          <a:stretch/>
        </p:blipFill>
        <p:spPr>
          <a:xfrm rot="-5400000">
            <a:off x="6378450" y="11674"/>
            <a:ext cx="4326699" cy="289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2">
            <a:alphaModFix/>
          </a:blip>
          <a:srcRect r="17918" b="48633"/>
          <a:stretch/>
        </p:blipFill>
        <p:spPr>
          <a:xfrm rot="-5400000">
            <a:off x="-1997438" y="3119537"/>
            <a:ext cx="4312325" cy="378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70094">
            <a:off x="-982272" y="4232122"/>
            <a:ext cx="1512072" cy="258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326993">
            <a:off x="8227625" y="-1555668"/>
            <a:ext cx="1512073" cy="258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/>
          </a:blip>
          <a:srcRect r="2391" b="43197"/>
          <a:stretch/>
        </p:blipFill>
        <p:spPr>
          <a:xfrm rot="5400000" flipH="1">
            <a:off x="4487253" y="479077"/>
            <a:ext cx="5128173" cy="418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 rotWithShape="1">
          <a:blip r:embed="rId2">
            <a:alphaModFix/>
          </a:blip>
          <a:srcRect l="47162" t="74827"/>
          <a:stretch/>
        </p:blipFill>
        <p:spPr>
          <a:xfrm rot="5400000" flipH="1">
            <a:off x="-717648" y="717649"/>
            <a:ext cx="4326699" cy="289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85070">
            <a:off x="-429723" y="-1290540"/>
            <a:ext cx="1512073" cy="258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r="2391" b="43197"/>
          <a:stretch/>
        </p:blipFill>
        <p:spPr>
          <a:xfrm rot="5400000" flipH="1">
            <a:off x="4555052" y="479077"/>
            <a:ext cx="5128173" cy="418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l="46509" t="78795" r="-1608" b="14809"/>
          <a:stretch/>
        </p:blipFill>
        <p:spPr>
          <a:xfrm rot="5400000" flipH="1">
            <a:off x="-2777400" y="2145000"/>
            <a:ext cx="5243126" cy="8534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7925" y="2180982"/>
            <a:ext cx="48393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1021874" y="741461"/>
            <a:ext cx="1268400" cy="12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7937" y="2861014"/>
            <a:ext cx="48393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l="20800" t="28232" r="12701" b="51446"/>
          <a:stretch/>
        </p:blipFill>
        <p:spPr>
          <a:xfrm rot="5400000">
            <a:off x="6654661" y="956611"/>
            <a:ext cx="3493700" cy="149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 l="46508" t="78795" r="1683" b="14809"/>
          <a:stretch/>
        </p:blipFill>
        <p:spPr>
          <a:xfrm rot="5400000" flipH="1">
            <a:off x="-2109798" y="2024351"/>
            <a:ext cx="4929924" cy="85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t="23183" r="15945" b="43197"/>
          <a:stretch/>
        </p:blipFill>
        <p:spPr>
          <a:xfrm rot="5400000" flipH="1">
            <a:off x="5697338" y="1717301"/>
            <a:ext cx="4416175" cy="24771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Google Shape;45;p6"/>
          <p:cNvCxnSpPr/>
          <p:nvPr/>
        </p:nvCxnSpPr>
        <p:spPr>
          <a:xfrm>
            <a:off x="1735800" y="1002215"/>
            <a:ext cx="5672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46;p6"/>
          <p:cNvCxnSpPr/>
          <p:nvPr/>
        </p:nvCxnSpPr>
        <p:spPr>
          <a:xfrm>
            <a:off x="1735800" y="1002215"/>
            <a:ext cx="5672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" name="Google Shape;4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">
            <a:off x="8423989" y="3016911"/>
            <a:ext cx="1512073" cy="258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29897">
            <a:off x="-1046058" y="-1371498"/>
            <a:ext cx="2177080" cy="2589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1020603" y="1678775"/>
            <a:ext cx="4347600" cy="24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l="46508" t="78795" r="1683" b="14809"/>
          <a:stretch/>
        </p:blipFill>
        <p:spPr>
          <a:xfrm rot="5400000" flipH="1">
            <a:off x="-2109798" y="2024351"/>
            <a:ext cx="4929924" cy="85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2">
            <a:alphaModFix/>
          </a:blip>
          <a:srcRect l="20800" t="28232" r="12701" b="51446"/>
          <a:stretch/>
        </p:blipFill>
        <p:spPr>
          <a:xfrm rot="5400000">
            <a:off x="6654661" y="956611"/>
            <a:ext cx="3493700" cy="14972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7"/>
          <p:cNvCxnSpPr/>
          <p:nvPr/>
        </p:nvCxnSpPr>
        <p:spPr>
          <a:xfrm>
            <a:off x="1735800" y="1002215"/>
            <a:ext cx="5672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l="47162" t="74827"/>
          <a:stretch/>
        </p:blipFill>
        <p:spPr>
          <a:xfrm rot="-5400000">
            <a:off x="5534950" y="717649"/>
            <a:ext cx="4326699" cy="289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 rotWithShape="1">
          <a:blip r:embed="rId2">
            <a:alphaModFix/>
          </a:blip>
          <a:srcRect r="2391" b="43197"/>
          <a:stretch/>
        </p:blipFill>
        <p:spPr>
          <a:xfrm rot="-5400000">
            <a:off x="-471425" y="479077"/>
            <a:ext cx="5128173" cy="418532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991145" y="1423100"/>
            <a:ext cx="5449800" cy="25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7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59" name="Google Shape;5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68050" y="-7675"/>
            <a:ext cx="28138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70094">
            <a:off x="137928" y="3821897"/>
            <a:ext cx="1512072" cy="258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463">
            <a:off x="-734052" y="3432318"/>
            <a:ext cx="1512074" cy="258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827897">
            <a:off x="7876870" y="-1145175"/>
            <a:ext cx="2177078" cy="258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 rotWithShape="1">
          <a:blip r:embed="rId6">
            <a:alphaModFix/>
          </a:blip>
          <a:srcRect t="47509"/>
          <a:stretch/>
        </p:blipFill>
        <p:spPr>
          <a:xfrm>
            <a:off x="3368977" y="-419652"/>
            <a:ext cx="2256735" cy="1359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9"/>
          <p:cNvPicPr preferRelativeResize="0"/>
          <p:nvPr/>
        </p:nvPicPr>
        <p:blipFill rotWithShape="1">
          <a:blip r:embed="rId2">
            <a:alphaModFix/>
          </a:blip>
          <a:srcRect r="2391" b="43197"/>
          <a:stretch/>
        </p:blipFill>
        <p:spPr>
          <a:xfrm rot="5400000" flipH="1">
            <a:off x="6001964" y="955689"/>
            <a:ext cx="5128173" cy="418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2">
            <a:alphaModFix/>
          </a:blip>
          <a:srcRect l="47162" t="72077"/>
          <a:stretch/>
        </p:blipFill>
        <p:spPr>
          <a:xfrm rot="5400000" flipH="1">
            <a:off x="-559699" y="-161600"/>
            <a:ext cx="4326699" cy="32073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3425825" y="1494625"/>
            <a:ext cx="45465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3425825" y="2607925"/>
            <a:ext cx="45465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">
            <a:off x="8358839" y="2910786"/>
            <a:ext cx="1512073" cy="258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227584">
            <a:off x="-415140" y="3707985"/>
            <a:ext cx="2256727" cy="2589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1"/>
          <p:cNvPicPr preferRelativeResize="0"/>
          <p:nvPr/>
        </p:nvPicPr>
        <p:blipFill rotWithShape="1">
          <a:blip r:embed="rId2">
            <a:alphaModFix/>
          </a:blip>
          <a:srcRect r="2391" b="43197"/>
          <a:stretch/>
        </p:blipFill>
        <p:spPr>
          <a:xfrm rot="-5400000" flipH="1">
            <a:off x="-471425" y="460160"/>
            <a:ext cx="5128173" cy="418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47162" t="74827"/>
          <a:stretch/>
        </p:blipFill>
        <p:spPr>
          <a:xfrm rot="-5400000" flipH="1">
            <a:off x="5534950" y="1534446"/>
            <a:ext cx="4326699" cy="289140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2024100" y="1747317"/>
            <a:ext cx="5095800" cy="8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subTitle" idx="1"/>
          </p:nvPr>
        </p:nvSpPr>
        <p:spPr>
          <a:xfrm>
            <a:off x="2024100" y="2930550"/>
            <a:ext cx="5095800" cy="3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208918" flipH="1">
            <a:off x="-533091" y="-849276"/>
            <a:ext cx="2177080" cy="258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 rotWithShape="1">
          <a:blip r:embed="rId4">
            <a:alphaModFix/>
          </a:blip>
          <a:srcRect t="47509"/>
          <a:stretch/>
        </p:blipFill>
        <p:spPr>
          <a:xfrm rot="10800000" flipH="1">
            <a:off x="2939202" y="3924459"/>
            <a:ext cx="2256735" cy="1359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1831501" y="1419938"/>
            <a:ext cx="3499800" cy="41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1"/>
          </p:nvPr>
        </p:nvSpPr>
        <p:spPr>
          <a:xfrm>
            <a:off x="1831501" y="1757688"/>
            <a:ext cx="3499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title" idx="2"/>
          </p:nvPr>
        </p:nvSpPr>
        <p:spPr>
          <a:xfrm>
            <a:off x="1831501" y="2556739"/>
            <a:ext cx="3499800" cy="41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ubTitle" idx="3"/>
          </p:nvPr>
        </p:nvSpPr>
        <p:spPr>
          <a:xfrm>
            <a:off x="1831501" y="2894494"/>
            <a:ext cx="3499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title" idx="4"/>
          </p:nvPr>
        </p:nvSpPr>
        <p:spPr>
          <a:xfrm>
            <a:off x="1831501" y="3693540"/>
            <a:ext cx="3499800" cy="41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subTitle" idx="5"/>
          </p:nvPr>
        </p:nvSpPr>
        <p:spPr>
          <a:xfrm>
            <a:off x="1831501" y="4031300"/>
            <a:ext cx="3499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2">
            <a:alphaModFix/>
          </a:blip>
          <a:srcRect r="21923" b="43197"/>
          <a:stretch/>
        </p:blipFill>
        <p:spPr>
          <a:xfrm rot="5400000">
            <a:off x="-1668561" y="-2840414"/>
            <a:ext cx="4101899" cy="418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2">
            <a:alphaModFix/>
          </a:blip>
          <a:srcRect l="46509" t="78795" r="-1608" b="14809"/>
          <a:stretch/>
        </p:blipFill>
        <p:spPr>
          <a:xfrm rot="-5400000">
            <a:off x="6163500" y="2145000"/>
            <a:ext cx="5243126" cy="8534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18"/>
          <p:cNvCxnSpPr/>
          <p:nvPr/>
        </p:nvCxnSpPr>
        <p:spPr>
          <a:xfrm>
            <a:off x="1735800" y="1002215"/>
            <a:ext cx="5672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64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>
            <a:spLocks noGrp="1"/>
          </p:cNvSpPr>
          <p:nvPr>
            <p:ph type="ctrTitle"/>
          </p:nvPr>
        </p:nvSpPr>
        <p:spPr>
          <a:xfrm>
            <a:off x="713224" y="539500"/>
            <a:ext cx="6290271" cy="20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 dirty="0">
                <a:solidFill>
                  <a:schemeClr val="dk2"/>
                </a:solidFill>
              </a:rPr>
              <a:t>PREMI DAN SANKSI HUKUM ASURANSI DI INDONESIA</a:t>
            </a:r>
            <a:br>
              <a:rPr lang="it-IT" i="1" dirty="0">
                <a:solidFill>
                  <a:schemeClr val="dk2"/>
                </a:solidFill>
              </a:rPr>
            </a:br>
            <a:r>
              <a:rPr lang="it-IT" sz="1800" i="1" dirty="0">
                <a:solidFill>
                  <a:schemeClr val="dk2"/>
                </a:solidFill>
              </a:rPr>
              <a:t>Dosen : Sri Hidayani, SH, M.Hum</a:t>
            </a:r>
            <a:endParaRPr sz="1800" i="1" dirty="0">
              <a:solidFill>
                <a:schemeClr val="dk2"/>
              </a:solidFill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3496" y="284235"/>
            <a:ext cx="1723203" cy="258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8250" y="4490963"/>
            <a:ext cx="2177074" cy="21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9602" y="2990277"/>
            <a:ext cx="1512070" cy="2589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315"/>
            <a:ext cx="1366351" cy="195681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 err="1"/>
              <a:t>Latar</a:t>
            </a:r>
            <a:r>
              <a:rPr lang="en-ID" dirty="0"/>
              <a:t> </a:t>
            </a:r>
            <a:r>
              <a:rPr lang="en-ID" dirty="0" err="1"/>
              <a:t>Belakang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209" name="Google Shape;209;p28"/>
          <p:cNvSpPr txBox="1">
            <a:spLocks noGrp="1"/>
          </p:cNvSpPr>
          <p:nvPr>
            <p:ph type="body" idx="4294967295"/>
          </p:nvPr>
        </p:nvSpPr>
        <p:spPr>
          <a:xfrm>
            <a:off x="720000" y="1822075"/>
            <a:ext cx="7704000" cy="2998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Setiap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aspek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kehidupan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manusia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menjadi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kepentingan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tidaklah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selalu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berada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keadaan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aman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namun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seringkali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dikelilingi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oleh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berbagai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macam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bahaya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mengancam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keadaan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tidak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pasti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menimbulkan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rasa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tidak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aman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terhadap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setiap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kemungkinan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diderita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tersebut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disebut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risiko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kata lain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risiko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adalah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suatu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peristiwa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menciptakan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kerugian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sehingga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menimbulkan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rasa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tidak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aman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. ​Pada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dasarnya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menghadapi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suatu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risiko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mengancam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kepentingan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manusia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oleh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suatu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peristwa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tidak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pasti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umumnya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diatasi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melalui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4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cara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yaitu:a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Menerima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(retention)b.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Menghindar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(avoidance)c.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Mencegah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(prevention)d.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Mengalihkan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membagi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(transfer or distribution).​Salah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satu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bentuk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usaha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mengatasi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risiko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adalah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melalui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cara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atau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usaha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mengalihkan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risiko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kepada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pihak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lain. Usaha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mengatasi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resiko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kepada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pihak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lain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ini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kemudian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memunculkan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adanya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D" sz="12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asuransi</a:t>
            </a:r>
            <a:r>
              <a:rPr lang="en-ID" sz="12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9901" y="61325"/>
            <a:ext cx="1181749" cy="168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66528">
            <a:off x="-383237" y="4071161"/>
            <a:ext cx="1512071" cy="258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292656" flipH="1">
            <a:off x="-990484" y="3655985"/>
            <a:ext cx="2256724" cy="258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3570" y="3766220"/>
            <a:ext cx="1920430" cy="258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0121" y="1017735"/>
            <a:ext cx="2177077" cy="258923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5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Rumusan Masalah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311" name="Google Shape;311;p35"/>
          <p:cNvSpPr txBox="1">
            <a:spLocks noGrp="1"/>
          </p:cNvSpPr>
          <p:nvPr>
            <p:ph type="subTitle" idx="1"/>
          </p:nvPr>
        </p:nvSpPr>
        <p:spPr>
          <a:xfrm>
            <a:off x="1749849" y="1499347"/>
            <a:ext cx="3581452" cy="8310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Apa pengertian dan komponen premi dalam asuransi di Indonesia?</a:t>
            </a:r>
            <a:endParaRPr dirty="0"/>
          </a:p>
        </p:txBody>
      </p:sp>
      <p:sp>
        <p:nvSpPr>
          <p:cNvPr id="313" name="Google Shape;313;p35"/>
          <p:cNvSpPr txBox="1">
            <a:spLocks noGrp="1"/>
          </p:cNvSpPr>
          <p:nvPr>
            <p:ph type="subTitle" idx="3"/>
          </p:nvPr>
        </p:nvSpPr>
        <p:spPr>
          <a:xfrm>
            <a:off x="1831501" y="2636153"/>
            <a:ext cx="3499800" cy="675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Bagaimana peraturan hukum yang mengatur premi asuransi di Indonesia?</a:t>
            </a:r>
            <a:endParaRPr dirty="0"/>
          </a:p>
        </p:txBody>
      </p:sp>
      <p:sp>
        <p:nvSpPr>
          <p:cNvPr id="315" name="Google Shape;315;p35"/>
          <p:cNvSpPr txBox="1">
            <a:spLocks noGrp="1"/>
          </p:cNvSpPr>
          <p:nvPr>
            <p:ph type="subTitle" idx="5"/>
          </p:nvPr>
        </p:nvSpPr>
        <p:spPr>
          <a:xfrm>
            <a:off x="1749849" y="3684495"/>
            <a:ext cx="3951704" cy="10139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 err="1"/>
              <a:t>Bagaimana</a:t>
            </a:r>
            <a:r>
              <a:rPr lang="en-ID" dirty="0"/>
              <a:t> </a:t>
            </a:r>
            <a:r>
              <a:rPr lang="en-ID" dirty="0" err="1"/>
              <a:t>penerapan</a:t>
            </a:r>
            <a:r>
              <a:rPr lang="en-ID" dirty="0"/>
              <a:t> </a:t>
            </a:r>
            <a:r>
              <a:rPr lang="en-ID" dirty="0" err="1"/>
              <a:t>sanksi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pihak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memenuhi</a:t>
            </a:r>
            <a:r>
              <a:rPr lang="en-ID" dirty="0"/>
              <a:t> </a:t>
            </a:r>
            <a:r>
              <a:rPr lang="en-ID" dirty="0" err="1"/>
              <a:t>kewajiban</a:t>
            </a:r>
            <a:r>
              <a:rPr lang="en-ID" dirty="0"/>
              <a:t> </a:t>
            </a:r>
            <a:r>
              <a:rPr lang="en-ID" dirty="0" err="1"/>
              <a:t>premi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asuransi</a:t>
            </a:r>
            <a:r>
              <a:rPr lang="en-ID" dirty="0"/>
              <a:t>?</a:t>
            </a:r>
            <a:endParaRPr dirty="0"/>
          </a:p>
        </p:txBody>
      </p:sp>
      <p:pic>
        <p:nvPicPr>
          <p:cNvPr id="316" name="Google Shape;31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836" y="1361622"/>
            <a:ext cx="991848" cy="98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836" y="2493065"/>
            <a:ext cx="991848" cy="98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836" y="3637072"/>
            <a:ext cx="991848" cy="986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35"/>
          <p:cNvGrpSpPr/>
          <p:nvPr/>
        </p:nvGrpSpPr>
        <p:grpSpPr>
          <a:xfrm>
            <a:off x="1037198" y="1677317"/>
            <a:ext cx="357123" cy="355258"/>
            <a:chOff x="-48262200" y="3200500"/>
            <a:chExt cx="301675" cy="300100"/>
          </a:xfrm>
        </p:grpSpPr>
        <p:sp>
          <p:nvSpPr>
            <p:cNvPr id="320" name="Google Shape;320;p35"/>
            <p:cNvSpPr/>
            <p:nvPr/>
          </p:nvSpPr>
          <p:spPr>
            <a:xfrm>
              <a:off x="-48191325" y="32887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72" y="1"/>
                  </a:moveTo>
                  <a:cubicBezTo>
                    <a:pt x="474" y="1"/>
                    <a:pt x="1" y="473"/>
                    <a:pt x="1" y="1041"/>
                  </a:cubicBezTo>
                  <a:cubicBezTo>
                    <a:pt x="1" y="1513"/>
                    <a:pt x="285" y="1891"/>
                    <a:pt x="726" y="2049"/>
                  </a:cubicBezTo>
                  <a:lnTo>
                    <a:pt x="726" y="1041"/>
                  </a:lnTo>
                  <a:cubicBezTo>
                    <a:pt x="726" y="852"/>
                    <a:pt x="883" y="694"/>
                    <a:pt x="1072" y="694"/>
                  </a:cubicBezTo>
                  <a:lnTo>
                    <a:pt x="2049" y="694"/>
                  </a:lnTo>
                  <a:cubicBezTo>
                    <a:pt x="1891" y="253"/>
                    <a:pt x="1513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-48155875" y="33241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1"/>
                  </a:moveTo>
                  <a:lnTo>
                    <a:pt x="1" y="631"/>
                  </a:lnTo>
                  <a:cubicBezTo>
                    <a:pt x="284" y="505"/>
                    <a:pt x="536" y="253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-48085775" y="3206000"/>
              <a:ext cx="47275" cy="47300"/>
            </a:xfrm>
            <a:custGeom>
              <a:avLst/>
              <a:gdLst/>
              <a:ahLst/>
              <a:cxnLst/>
              <a:rect l="l" t="t" r="r" b="b"/>
              <a:pathLst>
                <a:path w="1891" h="1892" extrusionOk="0">
                  <a:moveTo>
                    <a:pt x="1" y="1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-48262200" y="3200500"/>
              <a:ext cx="228425" cy="300100"/>
            </a:xfrm>
            <a:custGeom>
              <a:avLst/>
              <a:gdLst/>
              <a:ahLst/>
              <a:cxnLst/>
              <a:rect l="l" t="t" r="r" b="b"/>
              <a:pathLst>
                <a:path w="9137" h="12004" extrusionOk="0">
                  <a:moveTo>
                    <a:pt x="3907" y="2773"/>
                  </a:moveTo>
                  <a:cubicBezTo>
                    <a:pt x="4789" y="2773"/>
                    <a:pt x="5482" y="3371"/>
                    <a:pt x="5640" y="4190"/>
                  </a:cubicBezTo>
                  <a:lnTo>
                    <a:pt x="6743" y="4190"/>
                  </a:lnTo>
                  <a:cubicBezTo>
                    <a:pt x="6900" y="4222"/>
                    <a:pt x="7058" y="4380"/>
                    <a:pt x="7058" y="4569"/>
                  </a:cubicBezTo>
                  <a:lnTo>
                    <a:pt x="7058" y="7372"/>
                  </a:lnTo>
                  <a:cubicBezTo>
                    <a:pt x="7058" y="7562"/>
                    <a:pt x="6900" y="7719"/>
                    <a:pt x="6711" y="7719"/>
                  </a:cubicBezTo>
                  <a:lnTo>
                    <a:pt x="3907" y="7719"/>
                  </a:lnTo>
                  <a:cubicBezTo>
                    <a:pt x="3718" y="7719"/>
                    <a:pt x="3561" y="7562"/>
                    <a:pt x="3561" y="7372"/>
                  </a:cubicBezTo>
                  <a:lnTo>
                    <a:pt x="3561" y="6270"/>
                  </a:lnTo>
                  <a:cubicBezTo>
                    <a:pt x="2773" y="6112"/>
                    <a:pt x="2143" y="5419"/>
                    <a:pt x="2143" y="4537"/>
                  </a:cubicBezTo>
                  <a:cubicBezTo>
                    <a:pt x="2143" y="3560"/>
                    <a:pt x="2931" y="2773"/>
                    <a:pt x="3907" y="2773"/>
                  </a:cubicBezTo>
                  <a:close/>
                  <a:moveTo>
                    <a:pt x="5293" y="8475"/>
                  </a:moveTo>
                  <a:cubicBezTo>
                    <a:pt x="5482" y="8475"/>
                    <a:pt x="5640" y="8633"/>
                    <a:pt x="5640" y="8822"/>
                  </a:cubicBezTo>
                  <a:cubicBezTo>
                    <a:pt x="5640" y="9042"/>
                    <a:pt x="5482" y="9200"/>
                    <a:pt x="5293" y="9200"/>
                  </a:cubicBezTo>
                  <a:lnTo>
                    <a:pt x="2489" y="9200"/>
                  </a:lnTo>
                  <a:cubicBezTo>
                    <a:pt x="2300" y="9200"/>
                    <a:pt x="2143" y="9042"/>
                    <a:pt x="2143" y="8822"/>
                  </a:cubicBezTo>
                  <a:cubicBezTo>
                    <a:pt x="2143" y="8633"/>
                    <a:pt x="2300" y="8475"/>
                    <a:pt x="2489" y="8475"/>
                  </a:cubicBezTo>
                  <a:close/>
                  <a:moveTo>
                    <a:pt x="6711" y="8475"/>
                  </a:moveTo>
                  <a:cubicBezTo>
                    <a:pt x="6900" y="8475"/>
                    <a:pt x="7058" y="8633"/>
                    <a:pt x="7058" y="8822"/>
                  </a:cubicBezTo>
                  <a:cubicBezTo>
                    <a:pt x="7058" y="9042"/>
                    <a:pt x="6900" y="9200"/>
                    <a:pt x="6711" y="9200"/>
                  </a:cubicBezTo>
                  <a:cubicBezTo>
                    <a:pt x="6522" y="9200"/>
                    <a:pt x="6365" y="9042"/>
                    <a:pt x="6365" y="8822"/>
                  </a:cubicBezTo>
                  <a:cubicBezTo>
                    <a:pt x="6365" y="8633"/>
                    <a:pt x="6522" y="8475"/>
                    <a:pt x="6711" y="8475"/>
                  </a:cubicBezTo>
                  <a:close/>
                  <a:moveTo>
                    <a:pt x="6711" y="9893"/>
                  </a:moveTo>
                  <a:cubicBezTo>
                    <a:pt x="6900" y="9893"/>
                    <a:pt x="7058" y="10050"/>
                    <a:pt x="7058" y="10239"/>
                  </a:cubicBezTo>
                  <a:cubicBezTo>
                    <a:pt x="7058" y="10428"/>
                    <a:pt x="6900" y="10617"/>
                    <a:pt x="6711" y="10617"/>
                  </a:cubicBezTo>
                  <a:lnTo>
                    <a:pt x="2489" y="10617"/>
                  </a:lnTo>
                  <a:cubicBezTo>
                    <a:pt x="2300" y="10617"/>
                    <a:pt x="2143" y="10460"/>
                    <a:pt x="2143" y="10239"/>
                  </a:cubicBezTo>
                  <a:cubicBezTo>
                    <a:pt x="2143" y="10050"/>
                    <a:pt x="2300" y="9893"/>
                    <a:pt x="2489" y="9893"/>
                  </a:cubicBez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1657"/>
                  </a:lnTo>
                  <a:cubicBezTo>
                    <a:pt x="1" y="11878"/>
                    <a:pt x="158" y="12004"/>
                    <a:pt x="379" y="12004"/>
                  </a:cubicBezTo>
                  <a:lnTo>
                    <a:pt x="8790" y="12004"/>
                  </a:lnTo>
                  <a:cubicBezTo>
                    <a:pt x="8979" y="12004"/>
                    <a:pt x="9137" y="11878"/>
                    <a:pt x="9137" y="11657"/>
                  </a:cubicBezTo>
                  <a:lnTo>
                    <a:pt x="9137" y="2804"/>
                  </a:lnTo>
                  <a:lnTo>
                    <a:pt x="6711" y="2804"/>
                  </a:lnTo>
                  <a:cubicBezTo>
                    <a:pt x="6522" y="2804"/>
                    <a:pt x="6365" y="2647"/>
                    <a:pt x="6365" y="2458"/>
                  </a:cubicBezTo>
                  <a:lnTo>
                    <a:pt x="63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-48155075" y="3322575"/>
              <a:ext cx="52775" cy="53575"/>
            </a:xfrm>
            <a:custGeom>
              <a:avLst/>
              <a:gdLst/>
              <a:ahLst/>
              <a:cxnLst/>
              <a:rect l="l" t="t" r="r" b="b"/>
              <a:pathLst>
                <a:path w="2111" h="2143" extrusionOk="0">
                  <a:moveTo>
                    <a:pt x="1355" y="1"/>
                  </a:moveTo>
                  <a:cubicBezTo>
                    <a:pt x="1197" y="725"/>
                    <a:pt x="662" y="1261"/>
                    <a:pt x="0" y="1387"/>
                  </a:cubicBezTo>
                  <a:lnTo>
                    <a:pt x="0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-48014100" y="3417100"/>
              <a:ext cx="53575" cy="18125"/>
            </a:xfrm>
            <a:custGeom>
              <a:avLst/>
              <a:gdLst/>
              <a:ahLst/>
              <a:cxnLst/>
              <a:rect l="l" t="t" r="r" b="b"/>
              <a:pathLst>
                <a:path w="2143" h="725" extrusionOk="0">
                  <a:moveTo>
                    <a:pt x="1" y="0"/>
                  </a:moveTo>
                  <a:lnTo>
                    <a:pt x="1" y="725"/>
                  </a:lnTo>
                  <a:lnTo>
                    <a:pt x="2143" y="725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-48014100" y="3289500"/>
              <a:ext cx="53575" cy="110300"/>
            </a:xfrm>
            <a:custGeom>
              <a:avLst/>
              <a:gdLst/>
              <a:ahLst/>
              <a:cxnLst/>
              <a:rect l="l" t="t" r="r" b="b"/>
              <a:pathLst>
                <a:path w="2143" h="4412" extrusionOk="0">
                  <a:moveTo>
                    <a:pt x="1" y="0"/>
                  </a:moveTo>
                  <a:lnTo>
                    <a:pt x="1" y="4411"/>
                  </a:lnTo>
                  <a:lnTo>
                    <a:pt x="2143" y="4411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-48014100" y="3451750"/>
              <a:ext cx="53575" cy="48075"/>
            </a:xfrm>
            <a:custGeom>
              <a:avLst/>
              <a:gdLst/>
              <a:ahLst/>
              <a:cxnLst/>
              <a:rect l="l" t="t" r="r" b="b"/>
              <a:pathLst>
                <a:path w="2143" h="1923" extrusionOk="0">
                  <a:moveTo>
                    <a:pt x="1" y="0"/>
                  </a:moveTo>
                  <a:lnTo>
                    <a:pt x="1" y="883"/>
                  </a:lnTo>
                  <a:cubicBezTo>
                    <a:pt x="1" y="1450"/>
                    <a:pt x="473" y="1922"/>
                    <a:pt x="1072" y="1922"/>
                  </a:cubicBezTo>
                  <a:cubicBezTo>
                    <a:pt x="1670" y="1922"/>
                    <a:pt x="2143" y="1450"/>
                    <a:pt x="2143" y="883"/>
                  </a:cubicBezTo>
                  <a:lnTo>
                    <a:pt x="2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-48011725" y="3220375"/>
              <a:ext cx="48050" cy="51025"/>
            </a:xfrm>
            <a:custGeom>
              <a:avLst/>
              <a:gdLst/>
              <a:ahLst/>
              <a:cxnLst/>
              <a:rect l="l" t="t" r="r" b="b"/>
              <a:pathLst>
                <a:path w="1922" h="2041" extrusionOk="0">
                  <a:moveTo>
                    <a:pt x="985" y="1"/>
                  </a:moveTo>
                  <a:cubicBezTo>
                    <a:pt x="843" y="1"/>
                    <a:pt x="693" y="72"/>
                    <a:pt x="630" y="213"/>
                  </a:cubicBezTo>
                  <a:lnTo>
                    <a:pt x="0" y="2041"/>
                  </a:lnTo>
                  <a:lnTo>
                    <a:pt x="1922" y="2041"/>
                  </a:lnTo>
                  <a:lnTo>
                    <a:pt x="1292" y="213"/>
                  </a:lnTo>
                  <a:cubicBezTo>
                    <a:pt x="1260" y="72"/>
                    <a:pt x="1126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35"/>
          <p:cNvGrpSpPr/>
          <p:nvPr/>
        </p:nvGrpSpPr>
        <p:grpSpPr>
          <a:xfrm>
            <a:off x="1036207" y="3952634"/>
            <a:ext cx="359106" cy="355525"/>
            <a:chOff x="-49031025" y="3920175"/>
            <a:chExt cx="303350" cy="300325"/>
          </a:xfrm>
        </p:grpSpPr>
        <p:sp>
          <p:nvSpPr>
            <p:cNvPr id="330" name="Google Shape;330;p35"/>
            <p:cNvSpPr/>
            <p:nvPr/>
          </p:nvSpPr>
          <p:spPr>
            <a:xfrm>
              <a:off x="-49031025" y="4131875"/>
              <a:ext cx="109600" cy="88625"/>
            </a:xfrm>
            <a:custGeom>
              <a:avLst/>
              <a:gdLst/>
              <a:ahLst/>
              <a:cxnLst/>
              <a:rect l="l" t="t" r="r" b="b"/>
              <a:pathLst>
                <a:path w="4384" h="3545" extrusionOk="0">
                  <a:moveTo>
                    <a:pt x="472" y="1"/>
                  </a:moveTo>
                  <a:cubicBezTo>
                    <a:pt x="202" y="1"/>
                    <a:pt x="0" y="326"/>
                    <a:pt x="225" y="551"/>
                  </a:cubicBezTo>
                  <a:lnTo>
                    <a:pt x="2336" y="3387"/>
                  </a:lnTo>
                  <a:cubicBezTo>
                    <a:pt x="2399" y="3481"/>
                    <a:pt x="2494" y="3544"/>
                    <a:pt x="2620" y="3544"/>
                  </a:cubicBezTo>
                  <a:lnTo>
                    <a:pt x="4384" y="3544"/>
                  </a:lnTo>
                  <a:lnTo>
                    <a:pt x="2620" y="583"/>
                  </a:lnTo>
                  <a:lnTo>
                    <a:pt x="572" y="16"/>
                  </a:lnTo>
                  <a:cubicBezTo>
                    <a:pt x="538" y="5"/>
                    <a:pt x="505" y="1"/>
                    <a:pt x="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-48921450" y="3920175"/>
              <a:ext cx="79575" cy="130975"/>
            </a:xfrm>
            <a:custGeom>
              <a:avLst/>
              <a:gdLst/>
              <a:ahLst/>
              <a:cxnLst/>
              <a:rect l="l" t="t" r="r" b="b"/>
              <a:pathLst>
                <a:path w="3183" h="5239" extrusionOk="0">
                  <a:moveTo>
                    <a:pt x="302" y="1"/>
                  </a:moveTo>
                  <a:cubicBezTo>
                    <a:pt x="275" y="1"/>
                    <a:pt x="248" y="3"/>
                    <a:pt x="221" y="9"/>
                  </a:cubicBezTo>
                  <a:cubicBezTo>
                    <a:pt x="64" y="40"/>
                    <a:pt x="1" y="198"/>
                    <a:pt x="1" y="355"/>
                  </a:cubicBezTo>
                  <a:lnTo>
                    <a:pt x="64" y="1269"/>
                  </a:lnTo>
                  <a:lnTo>
                    <a:pt x="2584" y="5239"/>
                  </a:lnTo>
                  <a:lnTo>
                    <a:pt x="3183" y="4199"/>
                  </a:lnTo>
                  <a:lnTo>
                    <a:pt x="631" y="166"/>
                  </a:lnTo>
                  <a:cubicBezTo>
                    <a:pt x="553" y="62"/>
                    <a:pt x="431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-48842675" y="4008100"/>
              <a:ext cx="115000" cy="53300"/>
            </a:xfrm>
            <a:custGeom>
              <a:avLst/>
              <a:gdLst/>
              <a:ahLst/>
              <a:cxnLst/>
              <a:rect l="l" t="t" r="r" b="b"/>
              <a:pathLst>
                <a:path w="4600" h="2132" extrusionOk="0">
                  <a:moveTo>
                    <a:pt x="1359" y="0"/>
                  </a:moveTo>
                  <a:cubicBezTo>
                    <a:pt x="1245" y="0"/>
                    <a:pt x="1132" y="57"/>
                    <a:pt x="1072" y="178"/>
                  </a:cubicBezTo>
                  <a:lnTo>
                    <a:pt x="0" y="2131"/>
                  </a:lnTo>
                  <a:lnTo>
                    <a:pt x="4191" y="2131"/>
                  </a:lnTo>
                  <a:cubicBezTo>
                    <a:pt x="4317" y="2131"/>
                    <a:pt x="4506" y="2005"/>
                    <a:pt x="4537" y="1848"/>
                  </a:cubicBezTo>
                  <a:cubicBezTo>
                    <a:pt x="4600" y="1690"/>
                    <a:pt x="4537" y="1533"/>
                    <a:pt x="4380" y="1469"/>
                  </a:cubicBezTo>
                  <a:lnTo>
                    <a:pt x="1544" y="52"/>
                  </a:lnTo>
                  <a:cubicBezTo>
                    <a:pt x="1488" y="18"/>
                    <a:pt x="1423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-48838750" y="4078700"/>
              <a:ext cx="51225" cy="66975"/>
            </a:xfrm>
            <a:custGeom>
              <a:avLst/>
              <a:gdLst/>
              <a:ahLst/>
              <a:cxnLst/>
              <a:rect l="l" t="t" r="r" b="b"/>
              <a:pathLst>
                <a:path w="2049" h="2679" extrusionOk="0">
                  <a:moveTo>
                    <a:pt x="1" y="0"/>
                  </a:moveTo>
                  <a:lnTo>
                    <a:pt x="1734" y="2678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-48975000" y="3920575"/>
              <a:ext cx="173300" cy="248725"/>
            </a:xfrm>
            <a:custGeom>
              <a:avLst/>
              <a:gdLst/>
              <a:ahLst/>
              <a:cxnLst/>
              <a:rect l="l" t="t" r="r" b="b"/>
              <a:pathLst>
                <a:path w="6932" h="9949" extrusionOk="0">
                  <a:moveTo>
                    <a:pt x="374" y="0"/>
                  </a:moveTo>
                  <a:cubicBezTo>
                    <a:pt x="334" y="0"/>
                    <a:pt x="293" y="8"/>
                    <a:pt x="253" y="24"/>
                  </a:cubicBezTo>
                  <a:cubicBezTo>
                    <a:pt x="95" y="87"/>
                    <a:pt x="1" y="245"/>
                    <a:pt x="1" y="402"/>
                  </a:cubicBezTo>
                  <a:lnTo>
                    <a:pt x="694" y="7585"/>
                  </a:lnTo>
                  <a:lnTo>
                    <a:pt x="6932" y="9948"/>
                  </a:lnTo>
                  <a:lnTo>
                    <a:pt x="694" y="182"/>
                  </a:lnTo>
                  <a:cubicBezTo>
                    <a:pt x="600" y="65"/>
                    <a:pt x="489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-48955300" y="4129900"/>
              <a:ext cx="151250" cy="89800"/>
            </a:xfrm>
            <a:custGeom>
              <a:avLst/>
              <a:gdLst/>
              <a:ahLst/>
              <a:cxnLst/>
              <a:rect l="l" t="t" r="r" b="b"/>
              <a:pathLst>
                <a:path w="6050" h="3592" extrusionOk="0">
                  <a:moveTo>
                    <a:pt x="0" y="0"/>
                  </a:moveTo>
                  <a:lnTo>
                    <a:pt x="2174" y="3592"/>
                  </a:lnTo>
                  <a:lnTo>
                    <a:pt x="5167" y="3592"/>
                  </a:lnTo>
                  <a:cubicBezTo>
                    <a:pt x="5293" y="3592"/>
                    <a:pt x="5419" y="3529"/>
                    <a:pt x="5482" y="3403"/>
                  </a:cubicBezTo>
                  <a:lnTo>
                    <a:pt x="6049" y="2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35"/>
          <p:cNvGrpSpPr/>
          <p:nvPr/>
        </p:nvGrpSpPr>
        <p:grpSpPr>
          <a:xfrm>
            <a:off x="1030320" y="2817511"/>
            <a:ext cx="370879" cy="337755"/>
            <a:chOff x="-40378075" y="3267450"/>
            <a:chExt cx="317425" cy="289075"/>
          </a:xfrm>
        </p:grpSpPr>
        <p:sp>
          <p:nvSpPr>
            <p:cNvPr id="337" name="Google Shape;337;p35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1" name="Google Shape;341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52610">
            <a:off x="6991059" y="2432913"/>
            <a:ext cx="2472174" cy="20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5">
            <a:off x="-1455747" y="3329936"/>
            <a:ext cx="1512071" cy="258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7545" y="1019527"/>
            <a:ext cx="2569162" cy="258923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1"/>
          <p:cNvSpPr txBox="1">
            <a:spLocks noGrp="1"/>
          </p:cNvSpPr>
          <p:nvPr>
            <p:ph type="subTitle" idx="1"/>
          </p:nvPr>
        </p:nvSpPr>
        <p:spPr>
          <a:xfrm>
            <a:off x="255494" y="1071821"/>
            <a:ext cx="6266330" cy="3224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 err="1"/>
              <a:t>Pengertian</a:t>
            </a:r>
            <a:r>
              <a:rPr lang="en-ID" dirty="0"/>
              <a:t> </a:t>
            </a:r>
            <a:r>
              <a:rPr lang="en-ID" dirty="0" err="1"/>
              <a:t>premi</a:t>
            </a:r>
            <a:r>
              <a:rPr lang="en-ID" dirty="0"/>
              <a:t> </a:t>
            </a:r>
            <a:r>
              <a:rPr lang="en-ID" dirty="0" err="1"/>
              <a:t>asuransi</a:t>
            </a:r>
            <a:r>
              <a:rPr lang="en-ID" dirty="0"/>
              <a:t>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diatur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Undang-undang</a:t>
            </a:r>
            <a:r>
              <a:rPr lang="en-ID" dirty="0"/>
              <a:t> </a:t>
            </a:r>
            <a:r>
              <a:rPr lang="en-ID" dirty="0" err="1"/>
              <a:t>Nomor</a:t>
            </a:r>
            <a:r>
              <a:rPr lang="en-ID" dirty="0"/>
              <a:t> 40 </a:t>
            </a:r>
            <a:r>
              <a:rPr lang="en-ID" dirty="0" err="1"/>
              <a:t>Tahun</a:t>
            </a:r>
            <a:r>
              <a:rPr lang="en-ID" dirty="0"/>
              <a:t> 2014. Dimana </a:t>
            </a:r>
            <a:r>
              <a:rPr lang="en-ID" dirty="0" err="1"/>
              <a:t>disebutkan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premi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sejumlah</a:t>
            </a:r>
            <a:r>
              <a:rPr lang="en-ID" dirty="0"/>
              <a:t> uang yang </a:t>
            </a:r>
            <a:r>
              <a:rPr lang="en-ID" dirty="0" err="1"/>
              <a:t>ditetapkan</a:t>
            </a:r>
            <a:r>
              <a:rPr lang="en-ID" dirty="0"/>
              <a:t> oleh </a:t>
            </a:r>
            <a:r>
              <a:rPr lang="en-ID" dirty="0" err="1"/>
              <a:t>perusahaan</a:t>
            </a:r>
            <a:r>
              <a:rPr lang="en-ID" dirty="0"/>
              <a:t> </a:t>
            </a:r>
            <a:r>
              <a:rPr lang="en-ID" dirty="0" err="1"/>
              <a:t>asuransi</a:t>
            </a:r>
            <a:r>
              <a:rPr lang="en-ID" dirty="0"/>
              <a:t> </a:t>
            </a:r>
            <a:r>
              <a:rPr lang="en-ID" dirty="0" err="1"/>
              <a:t>ataupun</a:t>
            </a:r>
            <a:r>
              <a:rPr lang="en-ID" dirty="0"/>
              <a:t> </a:t>
            </a:r>
            <a:r>
              <a:rPr lang="en-ID" dirty="0" err="1"/>
              <a:t>perusahaan</a:t>
            </a:r>
            <a:r>
              <a:rPr lang="en-ID" dirty="0"/>
              <a:t> </a:t>
            </a:r>
            <a:r>
              <a:rPr lang="en-ID" dirty="0" err="1"/>
              <a:t>reasuransi</a:t>
            </a:r>
            <a:r>
              <a:rPr lang="en-ID" dirty="0"/>
              <a:t> dan </a:t>
            </a:r>
            <a:r>
              <a:rPr lang="en-ID" dirty="0" err="1"/>
              <a:t>disepakati</a:t>
            </a:r>
            <a:r>
              <a:rPr lang="en-ID" dirty="0"/>
              <a:t> oleh </a:t>
            </a:r>
            <a:r>
              <a:rPr lang="en-ID" dirty="0" err="1"/>
              <a:t>pemegang</a:t>
            </a:r>
            <a:r>
              <a:rPr lang="en-ID" dirty="0"/>
              <a:t> polis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dibayarkan</a:t>
            </a:r>
            <a:r>
              <a:rPr lang="en-ID" dirty="0"/>
              <a:t> </a:t>
            </a:r>
            <a:r>
              <a:rPr lang="en-ID" dirty="0" err="1"/>
              <a:t>berdasarkan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 </a:t>
            </a:r>
            <a:r>
              <a:rPr lang="en-ID" dirty="0" err="1"/>
              <a:t>asuransi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 </a:t>
            </a:r>
            <a:r>
              <a:rPr lang="en-ID" dirty="0" err="1"/>
              <a:t>reasuransi</a:t>
            </a:r>
            <a:r>
              <a:rPr lang="en-ID" dirty="0"/>
              <a:t>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sejumlah</a:t>
            </a:r>
            <a:r>
              <a:rPr lang="en-ID" dirty="0"/>
              <a:t> uang yang </a:t>
            </a:r>
            <a:r>
              <a:rPr lang="en-ID" dirty="0" err="1"/>
              <a:t>ditetapkan</a:t>
            </a:r>
            <a:r>
              <a:rPr lang="en-ID" dirty="0"/>
              <a:t> </a:t>
            </a:r>
            <a:r>
              <a:rPr lang="en-ID" dirty="0" err="1"/>
              <a:t>berdasarkan</a:t>
            </a:r>
            <a:r>
              <a:rPr lang="en-ID" dirty="0"/>
              <a:t> </a:t>
            </a:r>
            <a:r>
              <a:rPr lang="en-ID" dirty="0" err="1"/>
              <a:t>ketentuan</a:t>
            </a:r>
            <a:r>
              <a:rPr lang="en-ID" dirty="0"/>
              <a:t> </a:t>
            </a:r>
            <a:r>
              <a:rPr lang="en-ID" dirty="0" err="1"/>
              <a:t>peraturan</a:t>
            </a:r>
            <a:r>
              <a:rPr lang="en-ID" dirty="0"/>
              <a:t> </a:t>
            </a:r>
            <a:r>
              <a:rPr lang="en-ID" dirty="0" err="1"/>
              <a:t>perundang-undangan</a:t>
            </a:r>
            <a:r>
              <a:rPr lang="en-ID" dirty="0"/>
              <a:t> yang </a:t>
            </a:r>
            <a:r>
              <a:rPr lang="en-ID" dirty="0" err="1"/>
              <a:t>mendasari</a:t>
            </a:r>
            <a:r>
              <a:rPr lang="en-ID" dirty="0"/>
              <a:t> program </a:t>
            </a:r>
            <a:r>
              <a:rPr lang="en-ID" dirty="0" err="1"/>
              <a:t>asuransi</a:t>
            </a:r>
            <a:r>
              <a:rPr lang="en-ID" dirty="0"/>
              <a:t> </a:t>
            </a:r>
            <a:r>
              <a:rPr lang="en-ID" dirty="0" err="1"/>
              <a:t>wajib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mendapatkan</a:t>
            </a:r>
            <a:r>
              <a:rPr lang="en-ID" dirty="0"/>
              <a:t> </a:t>
            </a:r>
            <a:r>
              <a:rPr lang="en-ID" dirty="0" err="1"/>
              <a:t>manfaat</a:t>
            </a:r>
            <a:r>
              <a:rPr lang="en-ID" dirty="0"/>
              <a:t>. Bisa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simpulkan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premi</a:t>
            </a:r>
            <a:r>
              <a:rPr lang="en-ID" dirty="0"/>
              <a:t> </a:t>
            </a:r>
            <a:r>
              <a:rPr lang="en-ID" dirty="0" err="1"/>
              <a:t>asuransi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kewajiban</a:t>
            </a:r>
            <a:r>
              <a:rPr lang="en-ID" dirty="0"/>
              <a:t> yang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nasabah</a:t>
            </a:r>
            <a:r>
              <a:rPr lang="en-ID" dirty="0"/>
              <a:t> </a:t>
            </a:r>
            <a:r>
              <a:rPr lang="en-ID" dirty="0" err="1"/>
              <a:t>tanggung</a:t>
            </a:r>
            <a:r>
              <a:rPr lang="en-ID" dirty="0"/>
              <a:t> dan </a:t>
            </a:r>
            <a:r>
              <a:rPr lang="en-ID" dirty="0" err="1"/>
              <a:t>bayarkan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besaran</a:t>
            </a:r>
            <a:r>
              <a:rPr lang="en-ID" dirty="0"/>
              <a:t> </a:t>
            </a:r>
            <a:r>
              <a:rPr lang="en-ID" dirty="0" err="1"/>
              <a:t>jumlah</a:t>
            </a:r>
            <a:r>
              <a:rPr lang="en-ID" dirty="0"/>
              <a:t> yang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kesepakatan</a:t>
            </a:r>
            <a:r>
              <a:rPr lang="en-ID" dirty="0"/>
              <a:t> </a:t>
            </a:r>
            <a:r>
              <a:rPr lang="en-ID" dirty="0" err="1"/>
              <a:t>ketika</a:t>
            </a:r>
            <a:r>
              <a:rPr lang="en-ID" dirty="0"/>
              <a:t> </a:t>
            </a:r>
            <a:r>
              <a:rPr lang="en-ID" dirty="0" err="1"/>
              <a:t>membeli</a:t>
            </a:r>
            <a:r>
              <a:rPr lang="en-ID" dirty="0"/>
              <a:t> </a:t>
            </a:r>
            <a:r>
              <a:rPr lang="en-ID" dirty="0" err="1"/>
              <a:t>asuransi</a:t>
            </a:r>
            <a:endParaRPr dirty="0"/>
          </a:p>
        </p:txBody>
      </p:sp>
      <p:sp>
        <p:nvSpPr>
          <p:cNvPr id="257" name="Google Shape;257;p31"/>
          <p:cNvSpPr txBox="1">
            <a:spLocks noGrp="1"/>
          </p:cNvSpPr>
          <p:nvPr>
            <p:ph type="title" idx="2"/>
          </p:nvPr>
        </p:nvSpPr>
        <p:spPr>
          <a:xfrm>
            <a:off x="-194982" y="201707"/>
            <a:ext cx="6716806" cy="7463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000" dirty="0" err="1">
                <a:solidFill>
                  <a:srgbClr val="7030A0"/>
                </a:solidFill>
              </a:rPr>
              <a:t>Pengertian</a:t>
            </a:r>
            <a:r>
              <a:rPr lang="en-ID" sz="2000" dirty="0">
                <a:solidFill>
                  <a:srgbClr val="7030A0"/>
                </a:solidFill>
              </a:rPr>
              <a:t> dan </a:t>
            </a:r>
            <a:r>
              <a:rPr lang="en-ID" sz="2000" dirty="0" err="1">
                <a:solidFill>
                  <a:srgbClr val="7030A0"/>
                </a:solidFill>
              </a:rPr>
              <a:t>Komponen</a:t>
            </a:r>
            <a:r>
              <a:rPr lang="en-ID" sz="2000" dirty="0">
                <a:solidFill>
                  <a:srgbClr val="7030A0"/>
                </a:solidFill>
              </a:rPr>
              <a:t> Premi </a:t>
            </a:r>
            <a:r>
              <a:rPr lang="en-ID" sz="2000" dirty="0" err="1">
                <a:solidFill>
                  <a:srgbClr val="7030A0"/>
                </a:solidFill>
              </a:rPr>
              <a:t>dalam</a:t>
            </a:r>
            <a:r>
              <a:rPr lang="en-ID" sz="2000" dirty="0">
                <a:solidFill>
                  <a:srgbClr val="7030A0"/>
                </a:solidFill>
              </a:rPr>
              <a:t> </a:t>
            </a:r>
            <a:r>
              <a:rPr lang="en-ID" sz="2000" dirty="0" err="1">
                <a:solidFill>
                  <a:srgbClr val="7030A0"/>
                </a:solidFill>
              </a:rPr>
              <a:t>Asuransi</a:t>
            </a:r>
            <a:endParaRPr sz="2000" dirty="0">
              <a:solidFill>
                <a:srgbClr val="7030A0"/>
              </a:solidFill>
            </a:endParaRPr>
          </a:p>
        </p:txBody>
      </p:sp>
      <p:pic>
        <p:nvPicPr>
          <p:cNvPr id="258" name="Google Shape;2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402202" y="-77633"/>
            <a:ext cx="3439848" cy="239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67038" y="4138915"/>
            <a:ext cx="2818214" cy="25892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31"/>
          <p:cNvCxnSpPr/>
          <p:nvPr/>
        </p:nvCxnSpPr>
        <p:spPr>
          <a:xfrm>
            <a:off x="819914" y="2875910"/>
            <a:ext cx="4591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48045">
            <a:off x="7996237" y="2776071"/>
            <a:ext cx="1512074" cy="258924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FF0000"/>
                </a:solidFill>
              </a:rPr>
              <a:t>Pengaturan Premi Asuransi Di Indonesia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76" name="Google Shape;276;p33"/>
          <p:cNvSpPr txBox="1">
            <a:spLocks noGrp="1"/>
          </p:cNvSpPr>
          <p:nvPr>
            <p:ph type="body" idx="1"/>
          </p:nvPr>
        </p:nvSpPr>
        <p:spPr>
          <a:xfrm>
            <a:off x="720000" y="1678774"/>
            <a:ext cx="6238853" cy="32630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1.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Ketentuan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tentang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asuransi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diatur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dalam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KUHD,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khususnya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pada Pasal 246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sampai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308. KUHD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mengatur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dasar-dasar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perjanjian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asuransi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2. UU No. 40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Tahun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2014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mengatur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tentang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kegiatan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usaha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perasuransian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di Indonesia,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termasuk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persyaratan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operasional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perusahaan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asuransi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hak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dan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kewajiban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tertanggung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serta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mekanisme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pembayaran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premi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3. POJK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Nomor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69/POJK.05/2016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tentang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Penyelenggaraan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Usaha Perusahaan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Asuransi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4. </a:t>
            </a:r>
            <a:r>
              <a:rPr lang="sv-SE" dirty="0">
                <a:solidFill>
                  <a:schemeClr val="tx1">
                    <a:lumMod val="50000"/>
                  </a:schemeClr>
                </a:solidFill>
              </a:rPr>
              <a:t>Peraturan Pemerintah Nomor 73 Tahun 1992 tentang Penyelenggaraan Usaha Perasuransian.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5. Kementerian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Keuangan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juga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mengeluarkan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peraturan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terkait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dengan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industri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asuransi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seperti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Peraturan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Menteri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Keuangan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(PMK)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Nomor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152/PMK.010/2012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tentang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Tata Cara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Pengelolaan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Premi pada Perusahaan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Asuransi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 rotWithShape="1">
          <a:blip r:embed="rId4">
            <a:alphaModFix/>
          </a:blip>
          <a:srcRect l="22019" r="9934"/>
          <a:stretch/>
        </p:blipFill>
        <p:spPr>
          <a:xfrm>
            <a:off x="7370994" y="1151054"/>
            <a:ext cx="2340900" cy="2292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4"/>
          <p:cNvSpPr txBox="1">
            <a:spLocks noGrp="1"/>
          </p:cNvSpPr>
          <p:nvPr>
            <p:ph type="title"/>
          </p:nvPr>
        </p:nvSpPr>
        <p:spPr>
          <a:xfrm>
            <a:off x="2024099" y="342907"/>
            <a:ext cx="6534953" cy="710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400" dirty="0" err="1"/>
              <a:t>Sanksi</a:t>
            </a:r>
            <a:r>
              <a:rPr lang="en-ID" sz="2400" dirty="0"/>
              <a:t> Hukum Premi </a:t>
            </a:r>
            <a:r>
              <a:rPr lang="en-ID" sz="2400" dirty="0" err="1"/>
              <a:t>Asuransi</a:t>
            </a:r>
            <a:endParaRPr sz="2400" dirty="0">
              <a:solidFill>
                <a:schemeClr val="dk2"/>
              </a:solidFill>
            </a:endParaRPr>
          </a:p>
        </p:txBody>
      </p:sp>
      <p:sp>
        <p:nvSpPr>
          <p:cNvPr id="601" name="Google Shape;601;p44"/>
          <p:cNvSpPr txBox="1">
            <a:spLocks noGrp="1"/>
          </p:cNvSpPr>
          <p:nvPr>
            <p:ph type="subTitle" idx="1"/>
          </p:nvPr>
        </p:nvSpPr>
        <p:spPr>
          <a:xfrm>
            <a:off x="2093661" y="1324304"/>
            <a:ext cx="5671766" cy="19806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1. Dasar Hukum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Tidak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Memenuhi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Kewajiban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Premi.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2.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Sanksi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dalam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Bentuk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Pembatalan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atau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Penghentian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Polis.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3.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Sanksi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dalam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Bentuk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Penundaan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atau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Penolakan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Klaim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4. </a:t>
            </a:r>
            <a:r>
              <a:rPr lang="fi-FI" sz="1400" dirty="0">
                <a:solidFill>
                  <a:schemeClr val="accent1">
                    <a:lumMod val="25000"/>
                  </a:schemeClr>
                </a:solidFill>
              </a:rPr>
              <a:t>Pembatalan Sepihak oleh Perusahaan Asuransi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5.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Pengaturan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ID" sz="1400" dirty="0" err="1">
                <a:solidFill>
                  <a:schemeClr val="accent1">
                    <a:lumMod val="25000"/>
                  </a:schemeClr>
                </a:solidFill>
              </a:rPr>
              <a:t>melalui</a:t>
            </a: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 Polis.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400" dirty="0">
                <a:solidFill>
                  <a:schemeClr val="accent1">
                    <a:lumMod val="25000"/>
                  </a:schemeClr>
                </a:solidFill>
              </a:rPr>
              <a:t>6.</a:t>
            </a:r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Pemulihan</a:t>
            </a:r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 Polis (Reinstatement).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7.</a:t>
            </a:r>
            <a:r>
              <a:rPr lang="fi-FI" sz="1400" dirty="0">
                <a:solidFill>
                  <a:schemeClr val="accent1">
                    <a:lumMod val="25000"/>
                  </a:schemeClr>
                </a:solidFill>
              </a:rPr>
              <a:t> Sanksi Tambahan atau Gugatan Hukum</a:t>
            </a:r>
            <a:endParaRPr lang="en-US" dirty="0">
              <a:solidFill>
                <a:schemeClr val="accent1">
                  <a:lumMod val="2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03" name="Google Shape;60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5427" y="-39000"/>
            <a:ext cx="1593302" cy="51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960" y="523586"/>
            <a:ext cx="4603080" cy="131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0"/>
          <p:cNvSpPr txBox="1">
            <a:spLocks noGrp="1"/>
          </p:cNvSpPr>
          <p:nvPr>
            <p:ph type="subTitle" idx="1"/>
          </p:nvPr>
        </p:nvSpPr>
        <p:spPr>
          <a:xfrm>
            <a:off x="1720550" y="2501468"/>
            <a:ext cx="6251775" cy="25892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Premi </a:t>
            </a:r>
            <a:r>
              <a:rPr lang="en-ID" dirty="0" err="1"/>
              <a:t>asuransi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sejumlah</a:t>
            </a:r>
            <a:r>
              <a:rPr lang="en-ID" dirty="0"/>
              <a:t> uang yang </a:t>
            </a:r>
            <a:r>
              <a:rPr lang="en-ID" dirty="0" err="1"/>
              <a:t>dibayarkan</a:t>
            </a:r>
            <a:r>
              <a:rPr lang="en-ID" dirty="0"/>
              <a:t> oleh </a:t>
            </a:r>
            <a:r>
              <a:rPr lang="en-ID" dirty="0" err="1"/>
              <a:t>pemegang</a:t>
            </a:r>
            <a:r>
              <a:rPr lang="en-ID" dirty="0"/>
              <a:t> polis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perusahaan</a:t>
            </a:r>
            <a:r>
              <a:rPr lang="en-ID" dirty="0"/>
              <a:t> </a:t>
            </a:r>
            <a:r>
              <a:rPr lang="en-ID" dirty="0" err="1"/>
              <a:t>asuransi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imbalan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perlindungan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jaminan</a:t>
            </a:r>
            <a:r>
              <a:rPr lang="en-ID" dirty="0"/>
              <a:t> </a:t>
            </a:r>
            <a:r>
              <a:rPr lang="en-ID" dirty="0" err="1"/>
              <a:t>risiko</a:t>
            </a:r>
            <a:r>
              <a:rPr lang="en-ID" dirty="0"/>
              <a:t> </a:t>
            </a:r>
            <a:r>
              <a:rPr lang="en-ID" dirty="0" err="1"/>
              <a:t>tertentu</a:t>
            </a:r>
            <a:r>
              <a:rPr lang="en-ID" dirty="0"/>
              <a:t>. Premi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biaya</a:t>
            </a:r>
            <a:r>
              <a:rPr lang="en-ID" dirty="0"/>
              <a:t> </a:t>
            </a:r>
            <a:r>
              <a:rPr lang="en-ID" dirty="0" err="1"/>
              <a:t>utama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kontrak</a:t>
            </a:r>
            <a:r>
              <a:rPr lang="en-ID" dirty="0"/>
              <a:t> </a:t>
            </a:r>
            <a:r>
              <a:rPr lang="en-ID" dirty="0" err="1"/>
              <a:t>asuransi</a:t>
            </a:r>
            <a:r>
              <a:rPr lang="en-ID" dirty="0"/>
              <a:t> dan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dibayarkan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berkala</a:t>
            </a:r>
            <a:r>
              <a:rPr lang="en-ID" dirty="0"/>
              <a:t> (</a:t>
            </a:r>
            <a:r>
              <a:rPr lang="en-ID" dirty="0" err="1"/>
              <a:t>bulanan</a:t>
            </a:r>
            <a:r>
              <a:rPr lang="en-ID" dirty="0"/>
              <a:t>, </a:t>
            </a:r>
            <a:r>
              <a:rPr lang="en-ID" dirty="0" err="1"/>
              <a:t>tahunan</a:t>
            </a:r>
            <a:r>
              <a:rPr lang="en-ID" dirty="0"/>
              <a:t>)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sekaligus</a:t>
            </a:r>
            <a:r>
              <a:rPr lang="en-ID" dirty="0"/>
              <a:t>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memahami</a:t>
            </a:r>
            <a:r>
              <a:rPr lang="en-ID" dirty="0"/>
              <a:t> </a:t>
            </a:r>
            <a:r>
              <a:rPr lang="en-ID" dirty="0" err="1"/>
              <a:t>pengertian</a:t>
            </a:r>
            <a:r>
              <a:rPr lang="en-ID" dirty="0"/>
              <a:t> dan </a:t>
            </a:r>
            <a:r>
              <a:rPr lang="en-ID" dirty="0" err="1"/>
              <a:t>komponen</a:t>
            </a:r>
            <a:r>
              <a:rPr lang="en-ID" dirty="0"/>
              <a:t> </a:t>
            </a:r>
            <a:r>
              <a:rPr lang="en-ID" dirty="0" err="1"/>
              <a:t>premi</a:t>
            </a:r>
            <a:r>
              <a:rPr lang="en-ID" dirty="0"/>
              <a:t>, </a:t>
            </a:r>
            <a:r>
              <a:rPr lang="en-ID" dirty="0" err="1"/>
              <a:t>pemegang</a:t>
            </a:r>
            <a:r>
              <a:rPr lang="en-ID" dirty="0"/>
              <a:t> polis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keputusan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tepat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memilih</a:t>
            </a:r>
            <a:r>
              <a:rPr lang="en-ID" dirty="0"/>
              <a:t> </a:t>
            </a:r>
            <a:r>
              <a:rPr lang="en-ID" dirty="0" err="1"/>
              <a:t>produk</a:t>
            </a:r>
            <a:r>
              <a:rPr lang="en-ID" dirty="0"/>
              <a:t> </a:t>
            </a:r>
            <a:r>
              <a:rPr lang="en-ID" dirty="0" err="1"/>
              <a:t>asuransi</a:t>
            </a:r>
            <a:r>
              <a:rPr lang="en-ID" dirty="0"/>
              <a:t> yang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kebutuhan</a:t>
            </a:r>
            <a:r>
              <a:rPr lang="en-ID" dirty="0"/>
              <a:t> dan </a:t>
            </a: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finansialnya</a:t>
            </a:r>
            <a:r>
              <a:rPr lang="en-ID" dirty="0"/>
              <a:t>.</a:t>
            </a:r>
            <a:endParaRPr dirty="0"/>
          </a:p>
        </p:txBody>
      </p:sp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3425825" y="685801"/>
            <a:ext cx="4546500" cy="921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Kesimpulan</a:t>
            </a:r>
            <a:endParaRPr dirty="0"/>
          </a:p>
        </p:txBody>
      </p:sp>
      <p:cxnSp>
        <p:nvCxnSpPr>
          <p:cNvPr id="246" name="Google Shape;246;p30"/>
          <p:cNvCxnSpPr/>
          <p:nvPr/>
        </p:nvCxnSpPr>
        <p:spPr>
          <a:xfrm>
            <a:off x="3542350" y="2110827"/>
            <a:ext cx="388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"/>
          <p:cNvSpPr txBox="1">
            <a:spLocks noGrp="1"/>
          </p:cNvSpPr>
          <p:nvPr>
            <p:ph type="title"/>
          </p:nvPr>
        </p:nvSpPr>
        <p:spPr>
          <a:xfrm>
            <a:off x="2991145" y="1423100"/>
            <a:ext cx="5449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</a:rPr>
              <a:t>Thank you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408" name="Google Shape;40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981" y="1374229"/>
            <a:ext cx="1897558" cy="230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21853">
            <a:off x="7500409" y="3188110"/>
            <a:ext cx="1150559" cy="202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60196">
            <a:off x="886387" y="1607890"/>
            <a:ext cx="1860882" cy="1055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asual &amp; Vintage Watercolor Collage Minitheme by Slidesgo">
  <a:themeElements>
    <a:clrScheme name="Simple Light">
      <a:dk1>
        <a:srgbClr val="4A2135"/>
      </a:dk1>
      <a:lt1>
        <a:srgbClr val="FFFFFF"/>
      </a:lt1>
      <a:dk2>
        <a:srgbClr val="C2681E"/>
      </a:dk2>
      <a:lt2>
        <a:srgbClr val="EEEEEE"/>
      </a:lt2>
      <a:accent1>
        <a:srgbClr val="EBD7CE"/>
      </a:accent1>
      <a:accent2>
        <a:srgbClr val="887E34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A21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546</Words>
  <Application>Microsoft Office PowerPoint</Application>
  <PresentationFormat>On-screen Show (16:9)</PresentationFormat>
  <Paragraphs>26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Montserrat</vt:lpstr>
      <vt:lpstr>Arial</vt:lpstr>
      <vt:lpstr>Yeseva One</vt:lpstr>
      <vt:lpstr>Montserrat Medium</vt:lpstr>
      <vt:lpstr>Casual &amp; Vintage Watercolor Collage Minitheme by Slidesgo</vt:lpstr>
      <vt:lpstr>PREMI DAN SANKSI HUKUM ASURANSI DI INDONESIA Dosen : Sri Hidayani, SH, M.Hum</vt:lpstr>
      <vt:lpstr>Latar Belakang</vt:lpstr>
      <vt:lpstr>Rumusan Masalah</vt:lpstr>
      <vt:lpstr>Pengertian dan Komponen Premi dalam Asuransi</vt:lpstr>
      <vt:lpstr>Pengaturan Premi Asuransi Di Indonesia</vt:lpstr>
      <vt:lpstr>Sanksi Hukum Premi Asuransi</vt:lpstr>
      <vt:lpstr>Kesimpulan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M415DAO- FHD351</cp:lastModifiedBy>
  <cp:revision>3</cp:revision>
  <dcterms:modified xsi:type="dcterms:W3CDTF">2025-11-25T01:28:02Z</dcterms:modified>
</cp:coreProperties>
</file>