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handoutMasterIdLst>
    <p:handoutMasterId r:id="rId10"/>
  </p:handoutMasterIdLst>
  <p:sldIdLst>
    <p:sldId id="257" r:id="rId2"/>
    <p:sldId id="299" r:id="rId3"/>
    <p:sldId id="264" r:id="rId4"/>
    <p:sldId id="310" r:id="rId5"/>
    <p:sldId id="311" r:id="rId6"/>
    <p:sldId id="312" r:id="rId7"/>
    <p:sldId id="300"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80A9"/>
    <a:srgbClr val="1614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20" autoAdjust="0"/>
    <p:restoredTop sz="94660"/>
  </p:normalViewPr>
  <p:slideViewPr>
    <p:cSldViewPr snapToGrid="0" showGuides="1">
      <p:cViewPr varScale="1">
        <p:scale>
          <a:sx n="58" d="100"/>
          <a:sy n="58" d="100"/>
        </p:scale>
        <p:origin x="1140" y="6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t>8/28/2024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F5ED54-37BF-4A37-8AE3-4DA4C6C19671}" type="datetimeFigureOut">
              <a:rPr lang="zh-CN" altLang="en-US" smtClean="0"/>
              <a:t>2024/8/28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CEA792-08B3-4A15-9729-343F8E6FD0C5}"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F2AEFA7-F12C-44B2-9E95-B3C34BEE9550}"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E6FDB6-6D2B-46C1-9FA1-D82906A37C3A}"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F2AEFA7-F12C-44B2-9E95-B3C34BEE9550}" type="slidenum">
              <a:rPr lang="zh-CN" altLang="en-US" smtClean="0"/>
              <a:t>7</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D604205-67A0-46A8-ACF0-7354F2BB1D1C}" type="datetime1">
              <a:rPr lang="zh-CN" altLang="en-US" smtClean="0"/>
              <a:t>2024/8/28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644C97-CFD8-4B1A-9809-75060EC224F7}" type="slidenum">
              <a:rPr lang="zh-CN" altLang="en-US" smtClean="0"/>
              <a:t>‹#›</a:t>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04205-67A0-46A8-ACF0-7354F2BB1D1C}" type="datetime1">
              <a:rPr lang="zh-CN" altLang="en-US" smtClean="0"/>
              <a:t>2024/8/28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44C97-CFD8-4B1A-9809-75060EC224F7}"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107"/>
          <p:cNvSpPr/>
          <p:nvPr/>
        </p:nvSpPr>
        <p:spPr>
          <a:xfrm>
            <a:off x="0" y="0"/>
            <a:ext cx="11745686" cy="6858000"/>
          </a:xfrm>
          <a:custGeom>
            <a:avLst/>
            <a:gdLst>
              <a:gd name="connsiteX0" fmla="*/ 0 w 7899400"/>
              <a:gd name="connsiteY0" fmla="*/ 0 h 6858000"/>
              <a:gd name="connsiteX1" fmla="*/ 3409947 w 7899400"/>
              <a:gd name="connsiteY1" fmla="*/ 0 h 6858000"/>
              <a:gd name="connsiteX2" fmla="*/ 7899400 w 7899400"/>
              <a:gd name="connsiteY2" fmla="*/ 6858000 h 6858000"/>
              <a:gd name="connsiteX3" fmla="*/ 0 w 7899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899400" h="6858000">
                <a:moveTo>
                  <a:pt x="0" y="0"/>
                </a:moveTo>
                <a:lnTo>
                  <a:pt x="3409947" y="0"/>
                </a:lnTo>
                <a:lnTo>
                  <a:pt x="7899400" y="6858000"/>
                </a:lnTo>
                <a:lnTo>
                  <a:pt x="0" y="6858000"/>
                </a:lnTo>
                <a:close/>
              </a:path>
            </a:pathLst>
          </a:custGeom>
          <a:solidFill>
            <a:schemeClr val="accent1">
              <a:lumMod val="75000"/>
              <a:alpha val="8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765"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1E3A93"/>
              </a:solidFill>
              <a:effectLst/>
              <a:uLnTx/>
              <a:uFillTx/>
              <a:latin typeface="等线" charset="-122"/>
              <a:ea typeface="等线" charset="-122"/>
              <a:cs typeface="+mn-cs"/>
            </a:endParaRPr>
          </a:p>
        </p:txBody>
      </p:sp>
      <p:sp>
        <p:nvSpPr>
          <p:cNvPr id="72" name="文本框 71"/>
          <p:cNvSpPr txBox="1"/>
          <p:nvPr/>
        </p:nvSpPr>
        <p:spPr>
          <a:xfrm>
            <a:off x="774699" y="154940"/>
            <a:ext cx="11145157" cy="2000548"/>
          </a:xfrm>
          <a:prstGeom prst="rect">
            <a:avLst/>
          </a:prstGeom>
          <a:noFill/>
        </p:spPr>
        <p:txBody>
          <a:bodyPr wrap="square" rtlCol="0">
            <a:spAutoFit/>
          </a:bodyPr>
          <a:lstStyle/>
          <a:p>
            <a:pPr marL="0" marR="0" lvl="0" indent="0" algn="l" defTabSz="913765" rtl="0" eaLnBrk="1" fontAlgn="auto" latinLnBrk="0" hangingPunct="1">
              <a:lnSpc>
                <a:spcPct val="100000"/>
              </a:lnSpc>
              <a:spcBef>
                <a:spcPts val="0"/>
              </a:spcBef>
              <a:spcAft>
                <a:spcPts val="0"/>
              </a:spcAft>
              <a:buClrTx/>
              <a:buSzTx/>
              <a:buFontTx/>
              <a:buNone/>
              <a:defRPr/>
            </a:pPr>
            <a:r>
              <a:rPr kumimoji="0" lang="x-none" altLang="en-US" sz="4800" b="1" i="0" u="none" strike="noStrike" kern="1200" cap="none" spc="0" normalizeH="0" baseline="0" noProof="0" dirty="0">
                <a:ln>
                  <a:noFill/>
                </a:ln>
                <a:solidFill>
                  <a:srgbClr val="121212"/>
                </a:solidFill>
                <a:effectLst/>
                <a:uLnTx/>
                <a:uFillTx/>
                <a:latin typeface="微软雅黑" pitchFamily="34" charset="-122"/>
                <a:ea typeface="微软雅黑" pitchFamily="34" charset="-122"/>
                <a:cs typeface="+mn-cs"/>
              </a:rPr>
              <a:t>PERANAN BPOM TERHADAP OBAT MAKANAN YANG KADALUARSA</a:t>
            </a:r>
            <a:endParaRPr kumimoji="0" lang="en-US" altLang="en-US" sz="4800" b="1" i="0" u="none" strike="noStrike" kern="1200" cap="none" spc="0" normalizeH="0" baseline="0" noProof="0" dirty="0">
              <a:ln>
                <a:noFill/>
              </a:ln>
              <a:solidFill>
                <a:srgbClr val="121212"/>
              </a:solidFill>
              <a:effectLst/>
              <a:uLnTx/>
              <a:uFillTx/>
              <a:latin typeface="微软雅黑" pitchFamily="34" charset="-122"/>
              <a:ea typeface="微软雅黑" pitchFamily="34" charset="-122"/>
              <a:cs typeface="+mn-cs"/>
            </a:endParaRPr>
          </a:p>
          <a:p>
            <a:pPr marL="0" marR="0" lvl="0" indent="0" algn="l" defTabSz="913765" rtl="0" eaLnBrk="1" fontAlgn="auto" latinLnBrk="0" hangingPunct="1">
              <a:lnSpc>
                <a:spcPct val="100000"/>
              </a:lnSpc>
              <a:spcBef>
                <a:spcPts val="0"/>
              </a:spcBef>
              <a:spcAft>
                <a:spcPts val="0"/>
              </a:spcAft>
              <a:buClrTx/>
              <a:buSzTx/>
              <a:buFontTx/>
              <a:buNone/>
              <a:defRPr/>
            </a:pPr>
            <a:r>
              <a:rPr kumimoji="0" lang="en-ID" altLang="en-US" sz="2800" b="1" i="0" u="none" strike="noStrike" kern="1200" cap="none" spc="0" normalizeH="0" baseline="0" noProof="0" dirty="0" err="1">
                <a:ln>
                  <a:noFill/>
                </a:ln>
                <a:solidFill>
                  <a:srgbClr val="121212"/>
                </a:solidFill>
                <a:effectLst/>
                <a:uLnTx/>
                <a:uFillTx/>
                <a:latin typeface="微软雅黑" pitchFamily="34" charset="-122"/>
                <a:ea typeface="微软雅黑" pitchFamily="34" charset="-122"/>
                <a:cs typeface="+mn-cs"/>
              </a:rPr>
              <a:t>Dosen</a:t>
            </a:r>
            <a:r>
              <a:rPr kumimoji="0" lang="en-ID" altLang="en-US" sz="2800" b="1" i="0" u="none" strike="noStrike" kern="1200" cap="none" spc="0" normalizeH="0" baseline="0" noProof="0" dirty="0">
                <a:ln>
                  <a:noFill/>
                </a:ln>
                <a:solidFill>
                  <a:srgbClr val="121212"/>
                </a:solidFill>
                <a:effectLst/>
                <a:uLnTx/>
                <a:uFillTx/>
                <a:latin typeface="微软雅黑" pitchFamily="34" charset="-122"/>
                <a:ea typeface="微软雅黑" pitchFamily="34" charset="-122"/>
                <a:cs typeface="+mn-cs"/>
              </a:rPr>
              <a:t> </a:t>
            </a:r>
            <a:r>
              <a:rPr kumimoji="0" lang="en-ID" altLang="en-US" sz="2800" b="1" i="0" u="none" strike="noStrike" kern="1200" cap="none" spc="0" normalizeH="0" baseline="0" noProof="0" dirty="0" err="1">
                <a:ln>
                  <a:noFill/>
                </a:ln>
                <a:solidFill>
                  <a:srgbClr val="121212"/>
                </a:solidFill>
                <a:effectLst/>
                <a:uLnTx/>
                <a:uFillTx/>
                <a:latin typeface="微软雅黑" pitchFamily="34" charset="-122"/>
                <a:ea typeface="微软雅黑" pitchFamily="34" charset="-122"/>
                <a:cs typeface="+mn-cs"/>
              </a:rPr>
              <a:t>Pengampu</a:t>
            </a:r>
            <a:r>
              <a:rPr kumimoji="0" lang="en-ID" altLang="en-US" sz="2800" b="1" i="0" u="none" strike="noStrike" kern="1200" cap="none" spc="0" normalizeH="0" baseline="0" noProof="0" dirty="0">
                <a:ln>
                  <a:noFill/>
                </a:ln>
                <a:solidFill>
                  <a:srgbClr val="121212"/>
                </a:solidFill>
                <a:effectLst/>
                <a:uLnTx/>
                <a:uFillTx/>
                <a:latin typeface="微软雅黑" pitchFamily="34" charset="-122"/>
                <a:ea typeface="微软雅黑" pitchFamily="34" charset="-122"/>
                <a:cs typeface="+mn-cs"/>
              </a:rPr>
              <a:t> : Sri </a:t>
            </a:r>
            <a:r>
              <a:rPr kumimoji="0" lang="en-ID" altLang="en-US" sz="2800" b="1" i="0" u="none" strike="noStrike" kern="1200" cap="none" spc="0" normalizeH="0" baseline="0" noProof="0" dirty="0" err="1">
                <a:ln>
                  <a:noFill/>
                </a:ln>
                <a:solidFill>
                  <a:srgbClr val="121212"/>
                </a:solidFill>
                <a:effectLst/>
                <a:uLnTx/>
                <a:uFillTx/>
                <a:latin typeface="微软雅黑" pitchFamily="34" charset="-122"/>
                <a:ea typeface="微软雅黑" pitchFamily="34" charset="-122"/>
                <a:cs typeface="+mn-cs"/>
              </a:rPr>
              <a:t>Hidayani</a:t>
            </a:r>
            <a:r>
              <a:rPr kumimoji="0" lang="en-ID" altLang="en-US" sz="2800" b="1" i="0" u="none" strike="noStrike" kern="1200" cap="none" spc="0" normalizeH="0" baseline="0" noProof="0" dirty="0">
                <a:ln>
                  <a:noFill/>
                </a:ln>
                <a:solidFill>
                  <a:srgbClr val="121212"/>
                </a:solidFill>
                <a:effectLst/>
                <a:uLnTx/>
                <a:uFillTx/>
                <a:latin typeface="微软雅黑" pitchFamily="34" charset="-122"/>
                <a:ea typeface="微软雅黑" pitchFamily="34" charset="-122"/>
                <a:cs typeface="+mn-cs"/>
              </a:rPr>
              <a:t>, SH, </a:t>
            </a:r>
            <a:r>
              <a:rPr kumimoji="0" lang="en-ID" altLang="en-US" sz="2800" b="1" i="0" u="none" strike="noStrike" kern="1200" cap="none" spc="0" normalizeH="0" baseline="0" noProof="0" dirty="0" err="1">
                <a:ln>
                  <a:noFill/>
                </a:ln>
                <a:solidFill>
                  <a:srgbClr val="121212"/>
                </a:solidFill>
                <a:effectLst/>
                <a:uLnTx/>
                <a:uFillTx/>
                <a:latin typeface="微软雅黑" pitchFamily="34" charset="-122"/>
                <a:ea typeface="微软雅黑" pitchFamily="34" charset="-122"/>
                <a:cs typeface="+mn-cs"/>
              </a:rPr>
              <a:t>M.Hum</a:t>
            </a:r>
            <a:endParaRPr kumimoji="0" lang="x-none" altLang="en-US" sz="2800" b="1" i="0" u="none" strike="noStrike" kern="1200" cap="none" spc="0" normalizeH="0" baseline="0" noProof="0" dirty="0">
              <a:ln>
                <a:noFill/>
              </a:ln>
              <a:solidFill>
                <a:srgbClr val="121212"/>
              </a:solidFill>
              <a:effectLst/>
              <a:uLnTx/>
              <a:uFillTx/>
              <a:latin typeface="微软雅黑" pitchFamily="34" charset="-122"/>
              <a:ea typeface="微软雅黑" pitchFamily="34" charset="-122"/>
              <a:cs typeface="+mn-cs"/>
            </a:endParaRPr>
          </a:p>
        </p:txBody>
      </p:sp>
      <p:sp>
        <p:nvSpPr>
          <p:cNvPr id="82" name="平行四边形 81"/>
          <p:cNvSpPr/>
          <p:nvPr/>
        </p:nvSpPr>
        <p:spPr>
          <a:xfrm flipH="1">
            <a:off x="6654800" y="2992755"/>
            <a:ext cx="3364230" cy="3865245"/>
          </a:xfrm>
          <a:prstGeom prst="parallelogram">
            <a:avLst>
              <a:gd name="adj" fmla="val 91551"/>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765"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charset="-122"/>
              <a:ea typeface="等线" charset="-122"/>
              <a:cs typeface="+mn-cs"/>
            </a:endParaRPr>
          </a:p>
        </p:txBody>
      </p:sp>
      <p:cxnSp>
        <p:nvCxnSpPr>
          <p:cNvPr id="17" name="直接连接符 16"/>
          <p:cNvCxnSpPr/>
          <p:nvPr/>
        </p:nvCxnSpPr>
        <p:spPr>
          <a:xfrm>
            <a:off x="774700" y="6223000"/>
            <a:ext cx="508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ṡľïḑè"/>
          <p:cNvSpPr txBox="1"/>
          <p:nvPr/>
        </p:nvSpPr>
        <p:spPr bwMode="auto">
          <a:xfrm>
            <a:off x="3775075" y="360045"/>
            <a:ext cx="8009890" cy="5126990"/>
          </a:xfrm>
          <a:prstGeom prst="rect">
            <a:avLst/>
          </a:prstGeom>
          <a:noFill/>
        </p:spPr>
        <p:txBody>
          <a:bodyPr wrap="square" tIns="0" anchor="t">
            <a:noAutofit/>
          </a:bodyPr>
          <a:lstStyle>
            <a:defPPr>
              <a:defRPr lang="zh-CN"/>
            </a:defPPr>
            <a:lvl1pPr>
              <a:defRPr sz="1600" b="1">
                <a:latin typeface="Arial" charset="0"/>
                <a:ea typeface="微软雅黑" pitchFamily="34" charset="-122"/>
                <a:cs typeface="+mn-ea"/>
              </a:defRPr>
            </a:lvl1pPr>
            <a:lvl2pPr marL="742950" indent="-285750">
              <a:defRPr sz="3200" b="1">
                <a:solidFill>
                  <a:srgbClr val="4D4D4D"/>
                </a:solidFill>
                <a:latin typeface="Arial" charset="0"/>
                <a:ea typeface="黑体" charset="-122"/>
              </a:defRPr>
            </a:lvl2pPr>
            <a:lvl3pPr marL="1143000" indent="-228600">
              <a:defRPr sz="3200" b="1">
                <a:solidFill>
                  <a:srgbClr val="4D4D4D"/>
                </a:solidFill>
                <a:latin typeface="Arial" charset="0"/>
                <a:ea typeface="黑体" charset="-122"/>
              </a:defRPr>
            </a:lvl3pPr>
            <a:lvl4pPr marL="1600200" indent="-228600">
              <a:defRPr sz="3200" b="1">
                <a:solidFill>
                  <a:srgbClr val="4D4D4D"/>
                </a:solidFill>
                <a:latin typeface="Arial" charset="0"/>
                <a:ea typeface="黑体" charset="-122"/>
              </a:defRPr>
            </a:lvl4pPr>
            <a:lvl5pPr marL="2057400" indent="-228600">
              <a:defRPr sz="3200" b="1">
                <a:solidFill>
                  <a:srgbClr val="4D4D4D"/>
                </a:solidFill>
                <a:latin typeface="Arial" charset="0"/>
                <a:ea typeface="黑体" charset="-122"/>
              </a:defRPr>
            </a:lvl5pPr>
            <a:lvl6pPr marL="2514600" indent="-228600" eaLnBrk="0" fontAlgn="base" hangingPunct="0">
              <a:spcBef>
                <a:spcPct val="0"/>
              </a:spcBef>
              <a:spcAft>
                <a:spcPct val="0"/>
              </a:spcAft>
              <a:defRPr sz="3200" b="1">
                <a:solidFill>
                  <a:srgbClr val="4D4D4D"/>
                </a:solidFill>
                <a:latin typeface="Arial" charset="0"/>
                <a:ea typeface="黑体" charset="-122"/>
              </a:defRPr>
            </a:lvl6pPr>
            <a:lvl7pPr marL="2971800" indent="-228600" eaLnBrk="0" fontAlgn="base" hangingPunct="0">
              <a:spcBef>
                <a:spcPct val="0"/>
              </a:spcBef>
              <a:spcAft>
                <a:spcPct val="0"/>
              </a:spcAft>
              <a:defRPr sz="3200" b="1">
                <a:solidFill>
                  <a:srgbClr val="4D4D4D"/>
                </a:solidFill>
                <a:latin typeface="Arial" charset="0"/>
                <a:ea typeface="黑体" charset="-122"/>
              </a:defRPr>
            </a:lvl7pPr>
            <a:lvl8pPr marL="3429000" indent="-228600" eaLnBrk="0" fontAlgn="base" hangingPunct="0">
              <a:spcBef>
                <a:spcPct val="0"/>
              </a:spcBef>
              <a:spcAft>
                <a:spcPct val="0"/>
              </a:spcAft>
              <a:defRPr sz="3200" b="1">
                <a:solidFill>
                  <a:srgbClr val="4D4D4D"/>
                </a:solidFill>
                <a:latin typeface="Arial" charset="0"/>
                <a:ea typeface="黑体" charset="-122"/>
              </a:defRPr>
            </a:lvl8pPr>
            <a:lvl9pPr marL="3886200" indent="-228600" eaLnBrk="0" fontAlgn="base" hangingPunct="0">
              <a:spcBef>
                <a:spcPct val="0"/>
              </a:spcBef>
              <a:spcAft>
                <a:spcPct val="0"/>
              </a:spcAft>
              <a:defRPr sz="3200" b="1">
                <a:solidFill>
                  <a:srgbClr val="4D4D4D"/>
                </a:solidFill>
                <a:latin typeface="Arial" charset="0"/>
                <a:ea typeface="黑体" charset="-122"/>
              </a:defRPr>
            </a:lvl9pPr>
          </a:lstStyle>
          <a:p>
            <a:pPr indent="0" algn="just">
              <a:lnSpc>
                <a:spcPct val="150000"/>
              </a:lnSpc>
              <a:buFont typeface="+mj-lt"/>
              <a:buNone/>
            </a:pPr>
            <a:r>
              <a:rPr lang="en-US" altLang="zh-CN" b="0" dirty="0">
                <a:solidFill>
                  <a:srgbClr val="121212"/>
                </a:solidFill>
                <a:latin typeface="Times New Roman" charset="0"/>
                <a:ea typeface="Times New Roman" charset="0"/>
                <a:sym typeface="+mn-lt"/>
              </a:rPr>
              <a:t>Persyaratan dasar dari CPOB menurut Pedoman CPOB yang telah diterbitkan oleh BPOM yang mencakup produksi dan pengawasan mutu antara lain:</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a. Semua proses pembuatan obat dijabarkan dengan jelas dikaji secara sistematis berdasarkan pengalam terbukti mampu secara konsisten menghasilkan obat yang memenuhi persyaratan mutu dan spesifikasi yang telah ditetapkan.</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b. Tahap proses yang kritis dalam pembuatan, pengawasan proses dan sarana penunjang serta perubahannya yang signifikan di validasi Tersedia semua sarana yang di perlukan dalam CPOB, termasuk :</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1. Personil yang terkualifikasi dan terlatih;</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2. Bangunan dan sarana dengan luas yang memadai;.</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3. Peralatan dan sarana penunjang yang sesuai;</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4. Bahan, wadah dan label yang benar;</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5. Prosedur dan instruksi yang disetujui; dan</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6. Tempat penyimpanan dan transportasi yang memadai </a:t>
            </a:r>
          </a:p>
          <a:p>
            <a:pPr indent="0" algn="just">
              <a:lnSpc>
                <a:spcPct val="150000"/>
              </a:lnSpc>
              <a:buFont typeface="+mj-lt"/>
              <a:buNone/>
            </a:pPr>
            <a:r>
              <a:rPr lang="en-US" altLang="zh-CN" b="0" dirty="0">
                <a:solidFill>
                  <a:srgbClr val="121212"/>
                </a:solidFill>
                <a:latin typeface="Times New Roman" charset="0"/>
                <a:ea typeface="Times New Roman" charset="0"/>
                <a:sym typeface="+mn-lt"/>
              </a:rPr>
              <a:t>d. Prosedur dan instruksi ditulis dalam bentuk intruksi dengan bahasa yang jelas , tidak bermakana ganda , dapat diterapkan secara spesifik pada sarana yang tersedia</a:t>
            </a:r>
          </a:p>
          <a:p>
            <a:pPr indent="0" algn="just">
              <a:lnSpc>
                <a:spcPct val="150000"/>
              </a:lnSpc>
              <a:buFont typeface="+mj-lt"/>
              <a:buNone/>
            </a:pPr>
            <a:endParaRPr lang="en-US" altLang="zh-CN" b="0" dirty="0">
              <a:solidFill>
                <a:srgbClr val="121212"/>
              </a:solidFill>
              <a:latin typeface="Times New Roman" charset="0"/>
              <a:ea typeface="Times New Roman" charset="0"/>
              <a:sym typeface="+mn-lt"/>
            </a:endParaRPr>
          </a:p>
        </p:txBody>
      </p:sp>
      <p:cxnSp>
        <p:nvCxnSpPr>
          <p:cNvPr id="6" name="直接连接符 5"/>
          <p:cNvCxnSpPr/>
          <p:nvPr/>
        </p:nvCxnSpPr>
        <p:spPr>
          <a:xfrm>
            <a:off x="3380411" y="1780800"/>
            <a:ext cx="0" cy="4003616"/>
          </a:xfrm>
          <a:prstGeom prst="line">
            <a:avLst/>
          </a:prstGeom>
          <a:solidFill>
            <a:srgbClr val="FFCC00"/>
          </a:solidFill>
          <a:ln w="3175" cap="flat" cmpd="sng" algn="ctr">
            <a:solidFill>
              <a:schemeClr val="bg1">
                <a:lumMod val="75000"/>
              </a:schemeClr>
            </a:solidFill>
            <a:prstDash val="solid"/>
            <a:round/>
            <a:headEnd type="none" w="med" len="med"/>
            <a:tailEnd type="none" w="med" len="med"/>
          </a:ln>
          <a:effectLst/>
        </p:spPr>
      </p:cxnSp>
      <p:sp>
        <p:nvSpPr>
          <p:cNvPr id="7" name="išľïḋé"/>
          <p:cNvSpPr txBox="1"/>
          <p:nvPr/>
        </p:nvSpPr>
        <p:spPr>
          <a:xfrm>
            <a:off x="228962" y="935633"/>
            <a:ext cx="2623091" cy="3931920"/>
          </a:xfrm>
          <a:prstGeom prst="rect">
            <a:avLst/>
          </a:prstGeom>
          <a:solidFill>
            <a:schemeClr val="bg1"/>
          </a:solidFill>
        </p:spPr>
        <p:txBody>
          <a:bodyPr wrap="square" rtlCol="0">
            <a:spAutoFit/>
          </a:bodyPr>
          <a:lstStyle/>
          <a:p>
            <a:pPr algn="r"/>
            <a:r>
              <a:rPr lang="x-none" altLang="tr-TR" sz="2800" b="1" dirty="0">
                <a:solidFill>
                  <a:schemeClr val="accent1"/>
                </a:solidFill>
                <a:cs typeface="+mn-ea"/>
                <a:sym typeface="+mn-lt"/>
              </a:rPr>
              <a:t>Pembuatan Obat Yang Baik (CPOB) Berdasarkan Peraturan Kepala Badan Pengawas Obat Dan Makanan</a:t>
            </a:r>
          </a:p>
        </p:txBody>
      </p:sp>
      <p:sp>
        <p:nvSpPr>
          <p:cNvPr id="4" name="poetry_91022"/>
          <p:cNvSpPr/>
          <p:nvPr/>
        </p:nvSpPr>
        <p:spPr bwMode="auto">
          <a:xfrm>
            <a:off x="2379533" y="4867348"/>
            <a:ext cx="870506" cy="915667"/>
          </a:xfrm>
          <a:custGeom>
            <a:avLst/>
            <a:gdLst>
              <a:gd name="T0" fmla="*/ 3353 w 5127"/>
              <a:gd name="T1" fmla="*/ 1728 h 5401"/>
              <a:gd name="T2" fmla="*/ 2183 w 5127"/>
              <a:gd name="T3" fmla="*/ 1608 h 5401"/>
              <a:gd name="T4" fmla="*/ 3353 w 5127"/>
              <a:gd name="T5" fmla="*/ 1488 h 5401"/>
              <a:gd name="T6" fmla="*/ 3103 w 5127"/>
              <a:gd name="T7" fmla="*/ 2231 h 5401"/>
              <a:gd name="T8" fmla="*/ 3103 w 5127"/>
              <a:gd name="T9" fmla="*/ 1991 h 5401"/>
              <a:gd name="T10" fmla="*/ 2432 w 5127"/>
              <a:gd name="T11" fmla="*/ 2111 h 5401"/>
              <a:gd name="T12" fmla="*/ 3103 w 5127"/>
              <a:gd name="T13" fmla="*/ 2231 h 5401"/>
              <a:gd name="T14" fmla="*/ 3353 w 5127"/>
              <a:gd name="T15" fmla="*/ 2648 h 5401"/>
              <a:gd name="T16" fmla="*/ 2183 w 5127"/>
              <a:gd name="T17" fmla="*/ 2768 h 5401"/>
              <a:gd name="T18" fmla="*/ 3353 w 5127"/>
              <a:gd name="T19" fmla="*/ 2888 h 5401"/>
              <a:gd name="T20" fmla="*/ 2552 w 5127"/>
              <a:gd name="T21" fmla="*/ 3151 h 5401"/>
              <a:gd name="T22" fmla="*/ 2552 w 5127"/>
              <a:gd name="T23" fmla="*/ 3391 h 5401"/>
              <a:gd name="T24" fmla="*/ 3223 w 5127"/>
              <a:gd name="T25" fmla="*/ 3271 h 5401"/>
              <a:gd name="T26" fmla="*/ 2552 w 5127"/>
              <a:gd name="T27" fmla="*/ 3151 h 5401"/>
              <a:gd name="T28" fmla="*/ 4448 w 5127"/>
              <a:gd name="T29" fmla="*/ 1442 h 5401"/>
              <a:gd name="T30" fmla="*/ 4688 w 5127"/>
              <a:gd name="T31" fmla="*/ 1442 h 5401"/>
              <a:gd name="T32" fmla="*/ 3988 w 5127"/>
              <a:gd name="T33" fmla="*/ 0 h 5401"/>
              <a:gd name="T34" fmla="*/ 0 w 5127"/>
              <a:gd name="T35" fmla="*/ 604 h 5401"/>
              <a:gd name="T36" fmla="*/ 120 w 5127"/>
              <a:gd name="T37" fmla="*/ 1792 h 5401"/>
              <a:gd name="T38" fmla="*/ 686 w 5127"/>
              <a:gd name="T39" fmla="*/ 1672 h 5401"/>
              <a:gd name="T40" fmla="*/ 240 w 5127"/>
              <a:gd name="T41" fmla="*/ 1552 h 5401"/>
              <a:gd name="T42" fmla="*/ 604 w 5127"/>
              <a:gd name="T43" fmla="*/ 240 h 5401"/>
              <a:gd name="T44" fmla="*/ 968 w 5127"/>
              <a:gd name="T45" fmla="*/ 4179 h 5401"/>
              <a:gd name="T46" fmla="*/ 3904 w 5127"/>
              <a:gd name="T47" fmla="*/ 4879 h 5401"/>
              <a:gd name="T48" fmla="*/ 3904 w 5127"/>
              <a:gd name="T49" fmla="*/ 4639 h 5401"/>
              <a:gd name="T50" fmla="*/ 1208 w 5127"/>
              <a:gd name="T51" fmla="*/ 4179 h 5401"/>
              <a:gd name="T52" fmla="*/ 1086 w 5127"/>
              <a:gd name="T53" fmla="*/ 240 h 5401"/>
              <a:gd name="T54" fmla="*/ 4448 w 5127"/>
              <a:gd name="T55" fmla="*/ 700 h 5401"/>
              <a:gd name="T56" fmla="*/ 4568 w 5127"/>
              <a:gd name="T57" fmla="*/ 2000 h 5401"/>
              <a:gd name="T58" fmla="*/ 4568 w 5127"/>
              <a:gd name="T59" fmla="*/ 2240 h 5401"/>
              <a:gd name="T60" fmla="*/ 4887 w 5127"/>
              <a:gd name="T61" fmla="*/ 2340 h 5401"/>
              <a:gd name="T62" fmla="*/ 5007 w 5127"/>
              <a:gd name="T63" fmla="*/ 3838 h 5401"/>
              <a:gd name="T64" fmla="*/ 5127 w 5127"/>
              <a:gd name="T65" fmla="*/ 2340 h 5401"/>
              <a:gd name="T66" fmla="*/ 4568 w 5127"/>
              <a:gd name="T67" fmla="*/ 5139 h 5401"/>
              <a:gd name="T68" fmla="*/ 4448 w 5127"/>
              <a:gd name="T69" fmla="*/ 5281 h 5401"/>
              <a:gd name="T70" fmla="*/ 4688 w 5127"/>
              <a:gd name="T71" fmla="*/ 5281 h 5401"/>
              <a:gd name="T72" fmla="*/ 4568 w 5127"/>
              <a:gd name="T73" fmla="*/ 5139 h 5401"/>
              <a:gd name="T74" fmla="*/ 4448 w 5127"/>
              <a:gd name="T75" fmla="*/ 2559 h 5401"/>
              <a:gd name="T76" fmla="*/ 4568 w 5127"/>
              <a:gd name="T77" fmla="*/ 4974 h 5401"/>
              <a:gd name="T78" fmla="*/ 4688 w 5127"/>
              <a:gd name="T79" fmla="*/ 2559 h 5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7" h="5401">
                <a:moveTo>
                  <a:pt x="3473" y="1608"/>
                </a:moveTo>
                <a:cubicBezTo>
                  <a:pt x="3473" y="1674"/>
                  <a:pt x="3419" y="1728"/>
                  <a:pt x="3353" y="1728"/>
                </a:cubicBezTo>
                <a:lnTo>
                  <a:pt x="2303" y="1728"/>
                </a:lnTo>
                <a:cubicBezTo>
                  <a:pt x="2236" y="1728"/>
                  <a:pt x="2183" y="1674"/>
                  <a:pt x="2183" y="1608"/>
                </a:cubicBezTo>
                <a:cubicBezTo>
                  <a:pt x="2183" y="1542"/>
                  <a:pt x="2236" y="1488"/>
                  <a:pt x="2303" y="1488"/>
                </a:cubicBezTo>
                <a:lnTo>
                  <a:pt x="3353" y="1488"/>
                </a:lnTo>
                <a:cubicBezTo>
                  <a:pt x="3419" y="1488"/>
                  <a:pt x="3473" y="1542"/>
                  <a:pt x="3473" y="1608"/>
                </a:cubicBezTo>
                <a:close/>
                <a:moveTo>
                  <a:pt x="3103" y="2231"/>
                </a:moveTo>
                <a:cubicBezTo>
                  <a:pt x="3170" y="2231"/>
                  <a:pt x="3223" y="2178"/>
                  <a:pt x="3223" y="2111"/>
                </a:cubicBezTo>
                <a:cubicBezTo>
                  <a:pt x="3223" y="2045"/>
                  <a:pt x="3170" y="1991"/>
                  <a:pt x="3103" y="1991"/>
                </a:cubicBezTo>
                <a:lnTo>
                  <a:pt x="2552" y="1991"/>
                </a:lnTo>
                <a:cubicBezTo>
                  <a:pt x="2486" y="1991"/>
                  <a:pt x="2432" y="2045"/>
                  <a:pt x="2432" y="2111"/>
                </a:cubicBezTo>
                <a:cubicBezTo>
                  <a:pt x="2432" y="2178"/>
                  <a:pt x="2486" y="2231"/>
                  <a:pt x="2552" y="2231"/>
                </a:cubicBezTo>
                <a:lnTo>
                  <a:pt x="3103" y="2231"/>
                </a:lnTo>
                <a:close/>
                <a:moveTo>
                  <a:pt x="3473" y="2768"/>
                </a:moveTo>
                <a:cubicBezTo>
                  <a:pt x="3473" y="2701"/>
                  <a:pt x="3419" y="2648"/>
                  <a:pt x="3353" y="2648"/>
                </a:cubicBezTo>
                <a:lnTo>
                  <a:pt x="2303" y="2648"/>
                </a:lnTo>
                <a:cubicBezTo>
                  <a:pt x="2236" y="2648"/>
                  <a:pt x="2183" y="2701"/>
                  <a:pt x="2183" y="2768"/>
                </a:cubicBezTo>
                <a:cubicBezTo>
                  <a:pt x="2183" y="2834"/>
                  <a:pt x="2236" y="2888"/>
                  <a:pt x="2303" y="2888"/>
                </a:cubicBezTo>
                <a:lnTo>
                  <a:pt x="3353" y="2888"/>
                </a:lnTo>
                <a:cubicBezTo>
                  <a:pt x="3419" y="2888"/>
                  <a:pt x="3473" y="2834"/>
                  <a:pt x="3473" y="2768"/>
                </a:cubicBezTo>
                <a:close/>
                <a:moveTo>
                  <a:pt x="2552" y="3151"/>
                </a:moveTo>
                <a:cubicBezTo>
                  <a:pt x="2486" y="3151"/>
                  <a:pt x="2432" y="3205"/>
                  <a:pt x="2432" y="3271"/>
                </a:cubicBezTo>
                <a:cubicBezTo>
                  <a:pt x="2432" y="3338"/>
                  <a:pt x="2486" y="3391"/>
                  <a:pt x="2552" y="3391"/>
                </a:cubicBezTo>
                <a:lnTo>
                  <a:pt x="3103" y="3391"/>
                </a:lnTo>
                <a:cubicBezTo>
                  <a:pt x="3170" y="3391"/>
                  <a:pt x="3223" y="3338"/>
                  <a:pt x="3223" y="3271"/>
                </a:cubicBezTo>
                <a:cubicBezTo>
                  <a:pt x="3223" y="3205"/>
                  <a:pt x="3170" y="3151"/>
                  <a:pt x="3103" y="3151"/>
                </a:cubicBezTo>
                <a:lnTo>
                  <a:pt x="2552" y="3151"/>
                </a:lnTo>
                <a:close/>
                <a:moveTo>
                  <a:pt x="4448" y="700"/>
                </a:moveTo>
                <a:lnTo>
                  <a:pt x="4448" y="1442"/>
                </a:lnTo>
                <a:cubicBezTo>
                  <a:pt x="4448" y="1509"/>
                  <a:pt x="4501" y="1562"/>
                  <a:pt x="4568" y="1562"/>
                </a:cubicBezTo>
                <a:cubicBezTo>
                  <a:pt x="4634" y="1562"/>
                  <a:pt x="4688" y="1509"/>
                  <a:pt x="4688" y="1442"/>
                </a:cubicBezTo>
                <a:lnTo>
                  <a:pt x="4688" y="700"/>
                </a:lnTo>
                <a:cubicBezTo>
                  <a:pt x="4688" y="314"/>
                  <a:pt x="4374" y="0"/>
                  <a:pt x="3988" y="0"/>
                </a:cubicBezTo>
                <a:lnTo>
                  <a:pt x="604" y="0"/>
                </a:lnTo>
                <a:cubicBezTo>
                  <a:pt x="271" y="0"/>
                  <a:pt x="0" y="271"/>
                  <a:pt x="0" y="604"/>
                </a:cubicBezTo>
                <a:lnTo>
                  <a:pt x="0" y="1672"/>
                </a:lnTo>
                <a:cubicBezTo>
                  <a:pt x="0" y="1738"/>
                  <a:pt x="53" y="1792"/>
                  <a:pt x="120" y="1792"/>
                </a:cubicBezTo>
                <a:lnTo>
                  <a:pt x="566" y="1792"/>
                </a:lnTo>
                <a:cubicBezTo>
                  <a:pt x="632" y="1792"/>
                  <a:pt x="686" y="1738"/>
                  <a:pt x="686" y="1672"/>
                </a:cubicBezTo>
                <a:cubicBezTo>
                  <a:pt x="686" y="1606"/>
                  <a:pt x="632" y="1552"/>
                  <a:pt x="566" y="1552"/>
                </a:cubicBezTo>
                <a:lnTo>
                  <a:pt x="240" y="1552"/>
                </a:lnTo>
                <a:lnTo>
                  <a:pt x="240" y="604"/>
                </a:lnTo>
                <a:cubicBezTo>
                  <a:pt x="240" y="403"/>
                  <a:pt x="403" y="240"/>
                  <a:pt x="604" y="240"/>
                </a:cubicBezTo>
                <a:cubicBezTo>
                  <a:pt x="805" y="240"/>
                  <a:pt x="968" y="403"/>
                  <a:pt x="968" y="604"/>
                </a:cubicBezTo>
                <a:lnTo>
                  <a:pt x="968" y="4179"/>
                </a:lnTo>
                <a:cubicBezTo>
                  <a:pt x="968" y="4565"/>
                  <a:pt x="1282" y="4879"/>
                  <a:pt x="1668" y="4879"/>
                </a:cubicBezTo>
                <a:lnTo>
                  <a:pt x="3904" y="4879"/>
                </a:lnTo>
                <a:cubicBezTo>
                  <a:pt x="3970" y="4879"/>
                  <a:pt x="4024" y="4825"/>
                  <a:pt x="4024" y="4759"/>
                </a:cubicBezTo>
                <a:cubicBezTo>
                  <a:pt x="4024" y="4693"/>
                  <a:pt x="3970" y="4639"/>
                  <a:pt x="3904" y="4639"/>
                </a:cubicBezTo>
                <a:lnTo>
                  <a:pt x="1668" y="4639"/>
                </a:lnTo>
                <a:cubicBezTo>
                  <a:pt x="1415" y="4639"/>
                  <a:pt x="1208" y="4433"/>
                  <a:pt x="1208" y="4179"/>
                </a:cubicBezTo>
                <a:lnTo>
                  <a:pt x="1208" y="604"/>
                </a:lnTo>
                <a:cubicBezTo>
                  <a:pt x="1208" y="468"/>
                  <a:pt x="1163" y="341"/>
                  <a:pt x="1086" y="240"/>
                </a:cubicBezTo>
                <a:lnTo>
                  <a:pt x="3988" y="240"/>
                </a:lnTo>
                <a:cubicBezTo>
                  <a:pt x="4241" y="240"/>
                  <a:pt x="4448" y="446"/>
                  <a:pt x="4448" y="700"/>
                </a:cubicBezTo>
                <a:close/>
                <a:moveTo>
                  <a:pt x="4787" y="2000"/>
                </a:moveTo>
                <a:lnTo>
                  <a:pt x="4568" y="2000"/>
                </a:lnTo>
                <a:cubicBezTo>
                  <a:pt x="4501" y="2000"/>
                  <a:pt x="4448" y="2054"/>
                  <a:pt x="4448" y="2120"/>
                </a:cubicBezTo>
                <a:cubicBezTo>
                  <a:pt x="4448" y="2187"/>
                  <a:pt x="4501" y="2240"/>
                  <a:pt x="4568" y="2240"/>
                </a:cubicBezTo>
                <a:lnTo>
                  <a:pt x="4787" y="2240"/>
                </a:lnTo>
                <a:cubicBezTo>
                  <a:pt x="4842" y="2240"/>
                  <a:pt x="4887" y="2285"/>
                  <a:pt x="4887" y="2340"/>
                </a:cubicBezTo>
                <a:lnTo>
                  <a:pt x="4887" y="3718"/>
                </a:lnTo>
                <a:cubicBezTo>
                  <a:pt x="4887" y="3785"/>
                  <a:pt x="4941" y="3838"/>
                  <a:pt x="5007" y="3838"/>
                </a:cubicBezTo>
                <a:cubicBezTo>
                  <a:pt x="5073" y="3838"/>
                  <a:pt x="5127" y="3785"/>
                  <a:pt x="5127" y="3718"/>
                </a:cubicBezTo>
                <a:lnTo>
                  <a:pt x="5127" y="2340"/>
                </a:lnTo>
                <a:cubicBezTo>
                  <a:pt x="5127" y="2153"/>
                  <a:pt x="4975" y="2000"/>
                  <a:pt x="4787" y="2000"/>
                </a:cubicBezTo>
                <a:close/>
                <a:moveTo>
                  <a:pt x="4568" y="5139"/>
                </a:moveTo>
                <a:cubicBezTo>
                  <a:pt x="4501" y="5139"/>
                  <a:pt x="4448" y="5193"/>
                  <a:pt x="4448" y="5259"/>
                </a:cubicBezTo>
                <a:lnTo>
                  <a:pt x="4448" y="5281"/>
                </a:lnTo>
                <a:cubicBezTo>
                  <a:pt x="4448" y="5347"/>
                  <a:pt x="4501" y="5401"/>
                  <a:pt x="4568" y="5401"/>
                </a:cubicBezTo>
                <a:cubicBezTo>
                  <a:pt x="4634" y="5401"/>
                  <a:pt x="4688" y="5347"/>
                  <a:pt x="4688" y="5281"/>
                </a:cubicBezTo>
                <a:lnTo>
                  <a:pt x="4688" y="5259"/>
                </a:lnTo>
                <a:cubicBezTo>
                  <a:pt x="4688" y="5193"/>
                  <a:pt x="4634" y="5139"/>
                  <a:pt x="4568" y="5139"/>
                </a:cubicBezTo>
                <a:close/>
                <a:moveTo>
                  <a:pt x="4568" y="2439"/>
                </a:moveTo>
                <a:cubicBezTo>
                  <a:pt x="4501" y="2439"/>
                  <a:pt x="4448" y="2492"/>
                  <a:pt x="4448" y="2559"/>
                </a:cubicBezTo>
                <a:lnTo>
                  <a:pt x="4448" y="4854"/>
                </a:lnTo>
                <a:cubicBezTo>
                  <a:pt x="4448" y="4920"/>
                  <a:pt x="4501" y="4974"/>
                  <a:pt x="4568" y="4974"/>
                </a:cubicBezTo>
                <a:cubicBezTo>
                  <a:pt x="4634" y="4974"/>
                  <a:pt x="4688" y="4920"/>
                  <a:pt x="4688" y="4854"/>
                </a:cubicBezTo>
                <a:lnTo>
                  <a:pt x="4688" y="2559"/>
                </a:lnTo>
                <a:cubicBezTo>
                  <a:pt x="4688" y="2492"/>
                  <a:pt x="4634" y="2439"/>
                  <a:pt x="4568" y="2439"/>
                </a:cubicBezTo>
                <a:close/>
              </a:path>
            </a:pathLst>
          </a:custGeom>
          <a:solidFill>
            <a:schemeClr val="bg1">
              <a:lumMod val="85000"/>
            </a:schemeClr>
          </a:solidFill>
          <a:ln>
            <a:noFill/>
          </a:ln>
        </p:spPr>
        <p:txBody>
          <a:bodyPr/>
          <a:lstStyle/>
          <a:p>
            <a:endParaRPr lang="zh-CN" altLang="en-US">
              <a:solidFill>
                <a:schemeClr val="accent1"/>
              </a:solidFill>
              <a:cs typeface="+mn-ea"/>
              <a:sym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9435" y="545974"/>
            <a:ext cx="340519" cy="260145"/>
          </a:xfrm>
          <a:prstGeom prst="rect">
            <a:avLst/>
          </a:prstGeom>
          <a:solidFill>
            <a:schemeClr val="accent1">
              <a:lumMod val="75000"/>
            </a:schemeClr>
          </a:solidFill>
          <a:ln w="285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7" name="TextBox 9"/>
          <p:cNvSpPr txBox="1"/>
          <p:nvPr/>
        </p:nvSpPr>
        <p:spPr>
          <a:xfrm>
            <a:off x="629883" y="328650"/>
            <a:ext cx="9479280" cy="474980"/>
          </a:xfrm>
          <a:prstGeom prst="rect">
            <a:avLst/>
          </a:prstGeom>
          <a:noFill/>
        </p:spPr>
        <p:txBody>
          <a:bodyPr wrap="none" rtlCol="0">
            <a:spAutoFit/>
          </a:bodyPr>
          <a:lstStyle/>
          <a:p>
            <a:pPr algn="l">
              <a:lnSpc>
                <a:spcPct val="90000"/>
              </a:lnSpc>
            </a:pPr>
            <a:r>
              <a:rPr lang="en-US" sz="2800" dirty="0">
                <a:solidFill>
                  <a:schemeClr val="accent1"/>
                </a:solidFill>
                <a:latin typeface="Century Gothic" pitchFamily="34" charset="0"/>
                <a:ea typeface="Montserrat" charset="0"/>
                <a:cs typeface="Montserrat" charset="0"/>
              </a:rPr>
              <a:t>Peranan bpom terhadap obat dan makanan yg kadarluarsa</a:t>
            </a:r>
          </a:p>
        </p:txBody>
      </p:sp>
      <p:cxnSp>
        <p:nvCxnSpPr>
          <p:cNvPr id="41" name="Straight Connector 13"/>
          <p:cNvCxnSpPr/>
          <p:nvPr/>
        </p:nvCxnSpPr>
        <p:spPr>
          <a:xfrm>
            <a:off x="879679" y="6158533"/>
            <a:ext cx="4355261" cy="0"/>
          </a:xfrm>
          <a:prstGeom prst="line">
            <a:avLst/>
          </a:prstGeom>
          <a:ln w="38100">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14"/>
          <p:cNvCxnSpPr/>
          <p:nvPr/>
        </p:nvCxnSpPr>
        <p:spPr>
          <a:xfrm>
            <a:off x="5224054" y="6158533"/>
            <a:ext cx="771911" cy="0"/>
          </a:xfrm>
          <a:prstGeom prst="line">
            <a:avLst/>
          </a:prstGeom>
          <a:ln w="38100">
            <a:solidFill>
              <a:srgbClr val="40A693"/>
            </a:solidFill>
          </a:ln>
        </p:spPr>
        <p:style>
          <a:lnRef idx="1">
            <a:schemeClr val="accent1"/>
          </a:lnRef>
          <a:fillRef idx="0">
            <a:schemeClr val="accent1"/>
          </a:fillRef>
          <a:effectRef idx="0">
            <a:schemeClr val="accent1"/>
          </a:effectRef>
          <a:fontRef idx="minor">
            <a:schemeClr val="tx1"/>
          </a:fontRef>
        </p:style>
      </p:cxnSp>
      <p:sp>
        <p:nvSpPr>
          <p:cNvPr id="4" name="Kotak Teks 3"/>
          <p:cNvSpPr txBox="1"/>
          <p:nvPr/>
        </p:nvSpPr>
        <p:spPr>
          <a:xfrm>
            <a:off x="629920" y="1023620"/>
            <a:ext cx="11191240" cy="5217795"/>
          </a:xfrm>
          <a:prstGeom prst="rect">
            <a:avLst/>
          </a:prstGeom>
          <a:solidFill>
            <a:srgbClr val="00B0F0"/>
          </a:solidFill>
        </p:spPr>
        <p:txBody>
          <a:bodyPr wrap="square" rtlCol="0">
            <a:noAutofit/>
          </a:bodyPr>
          <a:lstStyle/>
          <a:p>
            <a:pPr indent="0" algn="just">
              <a:lnSpc>
                <a:spcPct val="100000"/>
              </a:lnSpc>
              <a:buNone/>
            </a:pPr>
            <a:r>
              <a:rPr lang="en-US" altLang="en-US" sz="2000">
                <a:latin typeface="Times New Roman" charset="0"/>
                <a:ea typeface="Times New Roman" charset="0"/>
              </a:rPr>
              <a:t>Pengawasan ini dilakukan sebelum beredar dan ditujukan agar memberikan jaminan terhadap Produk makanan dan obat yang didistribusikan telah melewati standarisasi dan syarat aman, kegunaan dan kualitas produk. Makanan yang telah kadaluarsa yang diperjual belikan merupakan objek perlindungan konsumen. Apabila makanan yang dibeli oleh konsumen tersebut telah kadaluarsa, maka konsumen akan mengalami kerugian. Banyak konsumen yang masih abai ketika menemukan makanan yang telah kadaluarsa. Jika hal tersebut terus dilakukan, maka hak-hak konsumen pun tidak dipenuhi dan pelaku usaha akan menjadi sewenang-wenang dengan tidak memenuhi kewajibannya. Oleh karena itu, pemerintah perlu memberikan edukasi terhadap konsumen.</a:t>
            </a:r>
          </a:p>
          <a:p>
            <a:pPr indent="0" algn="just">
              <a:lnSpc>
                <a:spcPct val="100000"/>
              </a:lnSpc>
              <a:buNone/>
            </a:pPr>
            <a:r>
              <a:rPr lang="en-US" altLang="en-US" sz="2000">
                <a:latin typeface="Times New Roman" charset="0"/>
                <a:ea typeface="Times New Roman" charset="0"/>
              </a:rPr>
              <a:t>Pelaku usaha memiliki kewajiban agar mencantumkan tanggal kadaluarsa pada setiap produk makanan yang diju Hal tersebut telah jelas tertulis dalam UUPK yang memberikan larangan terhadap pelaku usaha yang tidak memuat kadaluarsa pada produknya. Hal tersebut juga tertuang pada PERMENKES No. 180/Men.Kes/Per/IV/1985 yang memberikan larangan pelaku usaha mengedarkan makanan yang telah kadaluarsa.</a:t>
            </a:r>
          </a:p>
          <a:p>
            <a:pPr indent="0" algn="just">
              <a:lnSpc>
                <a:spcPct val="100000"/>
              </a:lnSpc>
              <a:buNone/>
            </a:pPr>
            <a:r>
              <a:rPr lang="en-US" altLang="en-US" sz="2000">
                <a:latin typeface="Times New Roman" charset="0"/>
                <a:ea typeface="Times New Roman" charset="0"/>
              </a:rPr>
              <a:t>Apabila terdapat pelaku usaha yang menjual produk makanan yang sudah kadaluarsa, maka konsumen dapat menuntut ganti rugi sesuai dengan yang tercantum pada Pasal 19 UUPK. Dalam Pasal 19 mengisyaratkan agar pelaku usaha melakukan tanggungjawab terkait rusaknya, tercemarnya serta ruginya konsumen karena mengkonsumsi suatu barang dan atau jasa tertentu.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solidFill>
            <a:schemeClr val="accent1">
              <a:lumMod val="40000"/>
              <a:lumOff val="60000"/>
            </a:schemeClr>
          </a:solidFill>
        </p:spPr>
        <p:txBody>
          <a:bodyPr vert="horz" wrap="square" anchor="ctr"/>
          <a:lstStyle/>
          <a:p>
            <a:pPr lvl="0" eaLnBrk="1" hangingPunct="1"/>
            <a:r>
              <a:rPr>
                <a:latin typeface="Times New Roman" charset="0"/>
                <a:ea typeface="Times New Roman" charset="0"/>
              </a:rPr>
              <a:t>Tugas Pokok BPOM</a:t>
            </a:r>
          </a:p>
        </p:txBody>
      </p:sp>
      <p:sp>
        <p:nvSpPr>
          <p:cNvPr id="3076" name="Rectangle 3" descr="#wm#_a_04_210_110_b_1_1#clear#"/>
          <p:cNvSpPr>
            <a:spLocks noGrp="1"/>
          </p:cNvSpPr>
          <p:nvPr>
            <p:ph type="body"/>
          </p:nvPr>
        </p:nvSpPr>
        <p:spPr>
          <a:xfrm>
            <a:off x="838200" y="2585085"/>
            <a:ext cx="10515600" cy="2535555"/>
          </a:xfrm>
          <a:solidFill>
            <a:srgbClr val="00B0F0"/>
          </a:solidFill>
        </p:spPr>
        <p:txBody>
          <a:bodyPr vert="horz" wrap="square" anchor="t">
            <a:normAutofit/>
          </a:bodyPr>
          <a:lstStyle/>
          <a:p>
            <a:pPr marL="0" lvl="0" indent="0" eaLnBrk="1" hangingPunct="1">
              <a:buNone/>
            </a:pPr>
            <a:r>
              <a:rPr>
                <a:solidFill>
                  <a:srgbClr val="121212"/>
                </a:solidFill>
                <a:latin typeface="Times New Roman" charset="0"/>
                <a:ea typeface="Times New Roman" charset="0"/>
              </a:rPr>
              <a:t>Berdasarkan Peraturan BPOM Nomor 22 Tahun 2020, Balai POM di Ambon sebagai UPT Badan POM mempunyai tugas pokok </a:t>
            </a:r>
            <a:r>
              <a:rPr lang="x-none">
                <a:solidFill>
                  <a:srgbClr val="121212"/>
                </a:solidFill>
                <a:latin typeface="Times New Roman" charset="0"/>
                <a:ea typeface="Times New Roman" charset="0"/>
              </a:rPr>
              <a:t>: M</a:t>
            </a:r>
            <a:r>
              <a:rPr>
                <a:solidFill>
                  <a:srgbClr val="121212"/>
                </a:solidFill>
                <a:latin typeface="Times New Roman" charset="0"/>
                <a:ea typeface="Times New Roman" charset="0"/>
              </a:rPr>
              <a:t>elaksanakan kebijakan teknis operasional di bidang pengawasan Obat dan Makanan sesuai dengan ketentuan peraturan perundang-undangan.</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441960" y="163195"/>
            <a:ext cx="11308080" cy="6531610"/>
          </a:xfrm>
        </p:spPr>
        <p:txBody>
          <a:bodyPr vert="horz" wrap="square" anchor="t">
            <a:noAutofit/>
          </a:bodyPr>
          <a:lstStyle/>
          <a:p>
            <a:pPr marL="0" lvl="0" indent="0" algn="just" eaLnBrk="1" hangingPunct="1">
              <a:buNone/>
            </a:pPr>
            <a:r>
              <a:rPr sz="1800" b="1">
                <a:latin typeface="Times New Roman" charset="0"/>
                <a:ea typeface="Times New Roman" charset="0"/>
              </a:rPr>
              <a:t>FUNGSI </a:t>
            </a:r>
            <a:r>
              <a:rPr lang="x-none" sz="1800" b="1">
                <a:latin typeface="Times New Roman" charset="0"/>
                <a:ea typeface="Times New Roman" charset="0"/>
              </a:rPr>
              <a:t>BPOM</a:t>
            </a:r>
          </a:p>
          <a:p>
            <a:pPr marL="0" lvl="0" indent="0" algn="just" eaLnBrk="1" hangingPunct="1">
              <a:buNone/>
            </a:pPr>
            <a:r>
              <a:rPr sz="1800" b="1">
                <a:latin typeface="Times New Roman" charset="0"/>
                <a:ea typeface="Times New Roman" charset="0"/>
              </a:rPr>
              <a:t>1. Penyusunan rencana, program dan anggaran di bidang pengawasan Obat dan Makanan</a:t>
            </a:r>
          </a:p>
          <a:p>
            <a:pPr marL="0" lvl="0" indent="0" algn="just" eaLnBrk="1" hangingPunct="1">
              <a:buNone/>
            </a:pPr>
            <a:r>
              <a:rPr sz="1800" b="1">
                <a:latin typeface="Times New Roman" charset="0"/>
                <a:ea typeface="Times New Roman" charset="0"/>
              </a:rPr>
              <a:t>2. Pelaksanaan pemeriksaan fasilitas produksi Obat dan Makanan</a:t>
            </a:r>
          </a:p>
          <a:p>
            <a:pPr marL="0" lvl="0" indent="0" algn="just" eaLnBrk="1" hangingPunct="1">
              <a:buNone/>
            </a:pPr>
            <a:r>
              <a:rPr sz="1800" b="1">
                <a:latin typeface="Times New Roman" charset="0"/>
                <a:ea typeface="Times New Roman" charset="0"/>
              </a:rPr>
              <a:t>3. Pelaksanaan pemeriksaan fasilitas distribusi Obat dan Makanan dan fasilitas pelayanan kefarmasian</a:t>
            </a:r>
          </a:p>
          <a:p>
            <a:pPr marL="0" lvl="0" indent="0" algn="just" eaLnBrk="1" hangingPunct="1">
              <a:buNone/>
            </a:pPr>
            <a:r>
              <a:rPr sz="1800" b="1">
                <a:latin typeface="Times New Roman" charset="0"/>
                <a:ea typeface="Times New Roman" charset="0"/>
              </a:rPr>
              <a:t>4. Pelaksanaan sertifikasi produk dan fasilitas produksi dan distribusi Obat dan Makanan</a:t>
            </a:r>
          </a:p>
          <a:p>
            <a:pPr marL="0" lvl="0" indent="0" algn="just" eaLnBrk="1" hangingPunct="1">
              <a:buNone/>
            </a:pPr>
            <a:r>
              <a:rPr sz="1800" b="1">
                <a:latin typeface="Times New Roman" charset="0"/>
                <a:ea typeface="Times New Roman" charset="0"/>
              </a:rPr>
              <a:t>5. Pelaksanaan sampling Obat dan Makanan</a:t>
            </a:r>
          </a:p>
          <a:p>
            <a:pPr marL="0" lvl="0" indent="0" algn="just" eaLnBrk="1" hangingPunct="1">
              <a:buNone/>
            </a:pPr>
            <a:r>
              <a:rPr sz="1800" b="1">
                <a:latin typeface="Times New Roman" charset="0"/>
                <a:ea typeface="Times New Roman" charset="0"/>
              </a:rPr>
              <a:t>6. Pelaksanaan pemantauan label dan iklan Obat dan Makanan</a:t>
            </a:r>
          </a:p>
          <a:p>
            <a:pPr marL="0" lvl="0" indent="0" algn="just" eaLnBrk="1" hangingPunct="1">
              <a:buNone/>
            </a:pPr>
            <a:r>
              <a:rPr sz="1800" b="1">
                <a:latin typeface="Times New Roman" charset="0"/>
                <a:ea typeface="Times New Roman" charset="0"/>
              </a:rPr>
              <a:t>7. Pelaksanaan pengujian rutin Obat dan Makanan</a:t>
            </a:r>
          </a:p>
          <a:p>
            <a:pPr marL="0" lvl="0" indent="0" algn="just" eaLnBrk="1" hangingPunct="1">
              <a:buNone/>
            </a:pPr>
            <a:r>
              <a:rPr sz="1800" b="1">
                <a:latin typeface="Times New Roman" charset="0"/>
                <a:ea typeface="Times New Roman" charset="0"/>
              </a:rPr>
              <a:t>8. Pelaksanaan pengujian Obat dan Makanan dalam rangka investigasi dan penyidikan</a:t>
            </a:r>
          </a:p>
          <a:p>
            <a:pPr marL="0" lvl="0" indent="0" algn="just" eaLnBrk="1" hangingPunct="1">
              <a:buNone/>
            </a:pPr>
            <a:r>
              <a:rPr sz="1800" b="1">
                <a:latin typeface="Times New Roman" charset="0"/>
                <a:ea typeface="Times New Roman" charset="0"/>
              </a:rPr>
              <a:t>9. Pelaksanaan cegah tangkal, intelijen dan penyidikan terhadap pelanggaran ketentuan peraturan perundangundangan di bidang pengawasan Obat dan Makanan</a:t>
            </a:r>
          </a:p>
          <a:p>
            <a:pPr marL="0" lvl="0" indent="0" algn="just" eaLnBrk="1" hangingPunct="1">
              <a:buNone/>
            </a:pPr>
            <a:r>
              <a:rPr sz="1800" b="1">
                <a:latin typeface="Times New Roman" charset="0"/>
                <a:ea typeface="Times New Roman" charset="0"/>
              </a:rPr>
              <a:t>10. Pelaksanaan pemantauan peredaran Obat dan Makanan melalui siber</a:t>
            </a:r>
          </a:p>
          <a:p>
            <a:pPr marL="0" lvl="0" indent="0" algn="just" eaLnBrk="1" hangingPunct="1">
              <a:buNone/>
            </a:pPr>
            <a:r>
              <a:rPr sz="1800" b="1">
                <a:latin typeface="Times New Roman" charset="0"/>
                <a:ea typeface="Times New Roman" charset="0"/>
              </a:rPr>
              <a:t>11. Pengelolaan komunikasi, informasi, edukasi, dan pengaduan masyarakat di bidang pengawasan Obat dan Makanan</a:t>
            </a:r>
          </a:p>
          <a:p>
            <a:pPr marL="0" lvl="0" indent="0" algn="just" eaLnBrk="1" hangingPunct="1">
              <a:buNone/>
            </a:pPr>
            <a:r>
              <a:rPr sz="1800" b="1">
                <a:latin typeface="Times New Roman" charset="0"/>
                <a:ea typeface="Times New Roman" charset="0"/>
              </a:rPr>
              <a:t>12. Pelaksanaan kerja sama di bidang pengawasan Obat dan Makanan</a:t>
            </a:r>
          </a:p>
          <a:p>
            <a:pPr marL="0" lvl="0" indent="0" algn="just" eaLnBrk="1" hangingPunct="1">
              <a:buNone/>
            </a:pPr>
            <a:r>
              <a:rPr sz="1800" b="1">
                <a:latin typeface="Times New Roman" charset="0"/>
                <a:ea typeface="Times New Roman" charset="0"/>
              </a:rPr>
              <a:t>13. Pelaksanaan pemantauan, evaluasi, dan pelaporan di bidang pengawasan Obat dan Makanan</a:t>
            </a:r>
          </a:p>
          <a:p>
            <a:pPr marL="0" lvl="0" indent="0" algn="just" eaLnBrk="1" hangingPunct="1">
              <a:buNone/>
            </a:pPr>
            <a:r>
              <a:rPr sz="1800" b="1">
                <a:latin typeface="Times New Roman" charset="0"/>
                <a:ea typeface="Times New Roman" charset="0"/>
              </a:rPr>
              <a:t>14. Pelaksanaan urusan tata usaha dan rumahtangga</a:t>
            </a:r>
          </a:p>
          <a:p>
            <a:pPr marL="0" lvl="0" indent="0" algn="just" eaLnBrk="1" hangingPunct="1">
              <a:buNone/>
            </a:pPr>
            <a:r>
              <a:rPr sz="1800" b="1">
                <a:latin typeface="Times New Roman" charset="0"/>
                <a:ea typeface="Times New Roman" charset="0"/>
              </a:rPr>
              <a:t>15. Pelaksanaan fungsi lain yang diberikan oleh Kepala Badan</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574040" y="67310"/>
            <a:ext cx="10515600" cy="1325563"/>
          </a:xfrm>
          <a:solidFill>
            <a:schemeClr val="accent1"/>
          </a:solidFill>
        </p:spPr>
        <p:txBody>
          <a:bodyPr vert="horz" wrap="square" anchor="ctr"/>
          <a:lstStyle/>
          <a:p>
            <a:pPr lvl="0" eaLnBrk="1" hangingPunct="1"/>
            <a:r>
              <a:rPr lang="x-none"/>
              <a:t>KESIMPULAN</a:t>
            </a:r>
          </a:p>
        </p:txBody>
      </p:sp>
      <p:sp>
        <p:nvSpPr>
          <p:cNvPr id="3076" name="Rectangle 3" descr="#wm#_a_04_210_110_b_1_1#clear#"/>
          <p:cNvSpPr>
            <a:spLocks noGrp="1"/>
          </p:cNvSpPr>
          <p:nvPr>
            <p:ph type="body"/>
          </p:nvPr>
        </p:nvSpPr>
        <p:spPr>
          <a:xfrm>
            <a:off x="574040" y="1252855"/>
            <a:ext cx="10515600" cy="5276850"/>
          </a:xfrm>
          <a:solidFill>
            <a:srgbClr val="00B0F0"/>
          </a:solidFill>
        </p:spPr>
        <p:txBody>
          <a:bodyPr vert="horz" wrap="square" anchor="t">
            <a:noAutofit/>
          </a:bodyPr>
          <a:lstStyle/>
          <a:p>
            <a:pPr marL="0" lvl="0" indent="0" eaLnBrk="1" hangingPunct="1">
              <a:buNone/>
            </a:pPr>
            <a:r>
              <a:rPr sz="2400">
                <a:latin typeface="Times New Roman" charset="0"/>
                <a:ea typeface="Times New Roman" charset="0"/>
              </a:rPr>
              <a:t>Peran Badan Pengawas Obat dan Makanan dalam perlindungan konsumen yang mengkonsumsi makanan yang mengandung zat berbahaya, di mana dengan menggunakan  hukum normatif disimpulkan: 1. Pengaturan hukum yang berhubungan dengan perlindungan Konsumen sebagaimana diatur dalam Undang-Undang No.8 Tahun 1999 tentang Perlindungan Konsumen telah memberikan perlindungan dan kepastian hukum terhadap hak-hak dan kewajiban dari pelaku usaha dan konsumen. Perlindungan dan kepastian hukum pelaku usaha dan konsumen didasrkan pada 5 asas, yaitu: Asas manfaat, Asas keadilan, Asas keseimbangan, Asas keamanan dan keselamatan konsumen, dan Asas kepastian hukum . 2. Peran BPOM dalam memberi perlindungan pada konsumen dari makanan yang mengandung zat berbahaya dilakukan dengan penyusunan rencana dan program pengawasan obat dan makanan, pemeriksaan secara laboratorium, pengujian dan penilaian mutu produk secara mikrobiologi, pemeriksaan setempat, pengambilan contoh dan pemeriksaan sarana produksi dan distribusi. investigasi dan penyidikan pada kasus pelanggaran hukum serta pelaksanaan sertifikasi produk._x000C_</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任意多边形 107"/>
          <p:cNvSpPr/>
          <p:nvPr/>
        </p:nvSpPr>
        <p:spPr>
          <a:xfrm>
            <a:off x="0" y="0"/>
            <a:ext cx="9769475" cy="6858000"/>
          </a:xfrm>
          <a:custGeom>
            <a:avLst/>
            <a:gdLst>
              <a:gd name="connsiteX0" fmla="*/ 0 w 7899400"/>
              <a:gd name="connsiteY0" fmla="*/ 0 h 6858000"/>
              <a:gd name="connsiteX1" fmla="*/ 3409947 w 7899400"/>
              <a:gd name="connsiteY1" fmla="*/ 0 h 6858000"/>
              <a:gd name="connsiteX2" fmla="*/ 7899400 w 7899400"/>
              <a:gd name="connsiteY2" fmla="*/ 6858000 h 6858000"/>
              <a:gd name="connsiteX3" fmla="*/ 0 w 7899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899400" h="6858000">
                <a:moveTo>
                  <a:pt x="0" y="0"/>
                </a:moveTo>
                <a:lnTo>
                  <a:pt x="3409947" y="0"/>
                </a:lnTo>
                <a:lnTo>
                  <a:pt x="7899400" y="6858000"/>
                </a:lnTo>
                <a:lnTo>
                  <a:pt x="0" y="6858000"/>
                </a:lnTo>
                <a:close/>
              </a:path>
            </a:pathLst>
          </a:custGeom>
          <a:solidFill>
            <a:schemeClr val="accent1">
              <a:lumMod val="75000"/>
              <a:alpha val="8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765"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1E3A93"/>
              </a:solidFill>
              <a:effectLst/>
              <a:uLnTx/>
              <a:uFillTx/>
              <a:latin typeface="等线" charset="-122"/>
              <a:ea typeface="等线" charset="-122"/>
              <a:cs typeface="+mn-cs"/>
            </a:endParaRPr>
          </a:p>
        </p:txBody>
      </p:sp>
      <p:sp>
        <p:nvSpPr>
          <p:cNvPr id="72" name="文本框 71"/>
          <p:cNvSpPr txBox="1"/>
          <p:nvPr/>
        </p:nvSpPr>
        <p:spPr>
          <a:xfrm>
            <a:off x="774700" y="2992755"/>
            <a:ext cx="6072505" cy="2122805"/>
          </a:xfrm>
          <a:prstGeom prst="rect">
            <a:avLst/>
          </a:prstGeom>
          <a:noFill/>
        </p:spPr>
        <p:txBody>
          <a:bodyPr wrap="square" rtlCol="0">
            <a:spAutoFit/>
          </a:bodyPr>
          <a:lstStyle/>
          <a:p>
            <a:pPr marL="0" marR="0" lvl="0" indent="0" algn="l" defTabSz="913765" rtl="0" eaLnBrk="1" fontAlgn="auto" latinLnBrk="0" hangingPunct="1">
              <a:lnSpc>
                <a:spcPct val="100000"/>
              </a:lnSpc>
              <a:spcBef>
                <a:spcPts val="0"/>
              </a:spcBef>
              <a:spcAft>
                <a:spcPts val="0"/>
              </a:spcAft>
              <a:buClrTx/>
              <a:buSzTx/>
              <a:buFontTx/>
              <a:buNone/>
              <a:defRPr/>
            </a:pPr>
            <a:r>
              <a:rPr lang="en-US" altLang="zh-CN" sz="6600" b="1">
                <a:solidFill>
                  <a:schemeClr val="bg1"/>
                </a:solidFill>
              </a:rPr>
              <a:t>Thank You</a:t>
            </a:r>
          </a:p>
          <a:p>
            <a:pPr marL="0" marR="0" lvl="0" indent="0" algn="l" defTabSz="913765" rtl="0" eaLnBrk="1" fontAlgn="auto" latinLnBrk="0" hangingPunct="1">
              <a:lnSpc>
                <a:spcPct val="100000"/>
              </a:lnSpc>
              <a:spcBef>
                <a:spcPts val="0"/>
              </a:spcBef>
              <a:spcAft>
                <a:spcPts val="0"/>
              </a:spcAft>
              <a:buClrTx/>
              <a:buSzTx/>
              <a:buFontTx/>
              <a:buNone/>
              <a:defRPr/>
            </a:pPr>
            <a:endParaRPr kumimoji="0" lang="en-US" altLang="zh-CN" sz="6600" b="1" i="0" u="none" strike="noStrike" kern="1200" cap="none" spc="0" normalizeH="0" baseline="0" noProof="0" dirty="0">
              <a:ln>
                <a:noFill/>
              </a:ln>
              <a:solidFill>
                <a:schemeClr val="bg1"/>
              </a:solidFill>
              <a:effectLst/>
              <a:uLnTx/>
              <a:uFillTx/>
              <a:latin typeface="微软雅黑" pitchFamily="34" charset="-122"/>
              <a:ea typeface="微软雅黑" pitchFamily="34" charset="-122"/>
              <a:cs typeface="+mn-cs"/>
            </a:endParaRPr>
          </a:p>
        </p:txBody>
      </p:sp>
      <p:sp>
        <p:nvSpPr>
          <p:cNvPr id="82" name="平行四边形 81"/>
          <p:cNvSpPr/>
          <p:nvPr/>
        </p:nvSpPr>
        <p:spPr>
          <a:xfrm flipH="1">
            <a:off x="6654800" y="2992755"/>
            <a:ext cx="3364230" cy="3865245"/>
          </a:xfrm>
          <a:prstGeom prst="parallelogram">
            <a:avLst>
              <a:gd name="adj" fmla="val 91551"/>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765"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charset="-122"/>
              <a:ea typeface="等线" charset="-122"/>
              <a:cs typeface="+mn-cs"/>
            </a:endParaRPr>
          </a:p>
        </p:txBody>
      </p:sp>
      <p:cxnSp>
        <p:nvCxnSpPr>
          <p:cNvPr id="17" name="直接连接符 16"/>
          <p:cNvCxnSpPr/>
          <p:nvPr/>
        </p:nvCxnSpPr>
        <p:spPr>
          <a:xfrm>
            <a:off x="774700" y="6223000"/>
            <a:ext cx="508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809</Words>
  <Application>Microsoft Office PowerPoint</Application>
  <PresentationFormat>Widescreen</PresentationFormat>
  <Paragraphs>41</Paragraphs>
  <Slides>7</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等线</vt:lpstr>
      <vt:lpstr>等线 Light</vt:lpstr>
      <vt:lpstr>微软雅黑</vt:lpstr>
      <vt:lpstr>Arial</vt:lpstr>
      <vt:lpstr>Calibri</vt:lpstr>
      <vt:lpstr>Century Gothic</vt:lpstr>
      <vt:lpstr>Times New Roman</vt:lpstr>
      <vt:lpstr>Office 主题​​</vt:lpstr>
      <vt:lpstr>PowerPoint Presentation</vt:lpstr>
      <vt:lpstr>PowerPoint Presentation</vt:lpstr>
      <vt:lpstr>PowerPoint Presentation</vt:lpstr>
      <vt:lpstr>Tugas Pokok BPOM</vt:lpstr>
      <vt:lpstr>PowerPoint Presentation</vt:lpstr>
      <vt:lpstr>KESIMPULAN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WardaniRizky putri</dc:creator>
  <cp:keywords>www.51pptmoban.com</cp:keywords>
  <cp:lastModifiedBy>M415DAO- FHD351</cp:lastModifiedBy>
  <cp:revision>28</cp:revision>
  <dcterms:created xsi:type="dcterms:W3CDTF">1900-01-01T00:00:00Z</dcterms:created>
  <dcterms:modified xsi:type="dcterms:W3CDTF">2024-08-28T04:11:53Z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2052-11.33.50</vt:lpwstr>
  </property>
  <property fmtid="{D5CDD505-2E9C-101B-9397-08002B2CF9AE}" pid="3" name="ICV">
    <vt:lpwstr>B0325F73B864C6D190589163992D2A2D</vt:lpwstr>
  </property>
</Properties>
</file>